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</p:sldMasterIdLst>
  <p:notesMasterIdLst>
    <p:notesMasterId r:id="rId20"/>
  </p:notesMasterIdLst>
  <p:sldIdLst>
    <p:sldId id="257" r:id="rId2"/>
    <p:sldId id="985" r:id="rId3"/>
    <p:sldId id="986" r:id="rId4"/>
    <p:sldId id="777" r:id="rId5"/>
    <p:sldId id="780" r:id="rId6"/>
    <p:sldId id="919" r:id="rId7"/>
    <p:sldId id="987" r:id="rId8"/>
    <p:sldId id="885" r:id="rId9"/>
    <p:sldId id="982" r:id="rId10"/>
    <p:sldId id="983" r:id="rId11"/>
    <p:sldId id="897" r:id="rId12"/>
    <p:sldId id="888" r:id="rId13"/>
    <p:sldId id="988" r:id="rId14"/>
    <p:sldId id="990" r:id="rId15"/>
    <p:sldId id="991" r:id="rId16"/>
    <p:sldId id="993" r:id="rId17"/>
    <p:sldId id="898" r:id="rId18"/>
    <p:sldId id="261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8871A952-5667-D64B-A9CC-F081A07783F0}">
          <p14:sldIdLst>
            <p14:sldId id="257"/>
          </p14:sldIdLst>
        </p14:section>
        <p14:section name="INTRO" id="{F229D095-097C-2847-9008-A6C5751926ED}">
          <p14:sldIdLst>
            <p14:sldId id="985"/>
            <p14:sldId id="986"/>
          </p14:sldIdLst>
        </p14:section>
        <p14:section name="CONFINHUB" id="{96879B72-EFEA-624E-8AD8-A900645AECC3}">
          <p14:sldIdLst>
            <p14:sldId id="777"/>
            <p14:sldId id="780"/>
            <p14:sldId id="919"/>
            <p14:sldId id="987"/>
            <p14:sldId id="885"/>
            <p14:sldId id="982"/>
            <p14:sldId id="983"/>
            <p14:sldId id="897"/>
          </p14:sldIdLst>
        </p14:section>
        <p14:section name="NEURAL" id="{5C9FE3FE-27F9-C64C-8902-5E9646633DA0}">
          <p14:sldIdLst>
            <p14:sldId id="888"/>
            <p14:sldId id="988"/>
            <p14:sldId id="990"/>
            <p14:sldId id="991"/>
          </p14:sldIdLst>
        </p14:section>
        <p14:section name="RECAP" id="{995B42CF-4E17-9B4A-AF7A-92C43FBD0422}">
          <p14:sldIdLst>
            <p14:sldId id="993"/>
            <p14:sldId id="898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5317"/>
    <a:srgbClr val="0AA00D"/>
    <a:srgbClr val="275217"/>
    <a:srgbClr val="0CA00E"/>
    <a:srgbClr val="D88104"/>
    <a:srgbClr val="FF2600"/>
    <a:srgbClr val="0367B3"/>
    <a:srgbClr val="78909C"/>
    <a:srgbClr val="FFF100"/>
    <a:srgbClr val="03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47"/>
    <p:restoredTop sz="96327"/>
  </p:normalViewPr>
  <p:slideViewPr>
    <p:cSldViewPr snapToGrid="0">
      <p:cViewPr varScale="1">
        <p:scale>
          <a:sx n="146" d="100"/>
          <a:sy n="146" d="100"/>
        </p:scale>
        <p:origin x="224" y="4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e7aa0fd514_4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e7aa0fd514_4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B276F-0DA6-2450-4238-3CBEEE2F3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C9049AB-76D3-8D35-0E84-8D13FD0BDC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198FDD9-F36D-87B5-8166-BC37374CE7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r>
              <a:rPr lang="it-IT" b="1" dirty="0"/>
              <a:t>E CONTIENE POI INDICAZIONI SPECIFICHE DI GAP ESISTENTI, </a:t>
            </a:r>
          </a:p>
          <a:p>
            <a:endParaRPr lang="it-IT" b="1" dirty="0"/>
          </a:p>
          <a:p>
            <a:r>
              <a:rPr lang="it-IT" b="1" dirty="0"/>
              <a:t>VALUTATI SECONDO DIVERSE CATEGORIE DI ANALISI (TECNOLOGICI, DI PROCESSO ED ORGANIZZATIVI) COME POTETE VEDERE DALLA FIGURA RIPORTATA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4DF0AF6-4D8B-C453-668C-754524281E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DE20-7D6F-466D-888C-5EEA039D353D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5385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64A52-2C5E-603D-D6EA-DAED06FBD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D8622C4-AFE5-6D7D-1D47-9D2477E253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9437B1C-7279-8ACC-FB49-EB3BFFCC3D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r>
              <a:rPr lang="it-IT" b="1" dirty="0"/>
              <a:t>E CONTIENE POI INDICAZIONI SPECIFICHE DI GAP ESISTENTI, </a:t>
            </a:r>
          </a:p>
          <a:p>
            <a:endParaRPr lang="it-IT" b="1" dirty="0"/>
          </a:p>
          <a:p>
            <a:r>
              <a:rPr lang="it-IT" b="1" dirty="0"/>
              <a:t>VALUTATI SECONDO DIVERSE CATEGORIE DI ANALISI (TECNOLOGICI, DI PROCESSO ED ORGANIZZATIVI) COME POTETE VEDERE DALLA FIGURA RIPORTATA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C1F9DFD-B307-258A-7164-B12063FAE8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DE20-7D6F-466D-888C-5EEA039D353D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2795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r>
              <a:rPr lang="it-IT" b="1" dirty="0"/>
              <a:t>E CONTIENE POI INDICAZIONI SPECIFICHE DI GAP ESISTENTI, </a:t>
            </a:r>
          </a:p>
          <a:p>
            <a:endParaRPr lang="it-IT" b="1" dirty="0"/>
          </a:p>
          <a:p>
            <a:r>
              <a:rPr lang="it-IT" b="1" dirty="0"/>
              <a:t>VALUTATI SECONDO DIVERSE CATEGORIE DI ANALISI (TECNOLOGICI, DI PROCESSO ED ORGANIZZATIVI) COME POTETE VEDERE DALLA FIGURA RIPORTATA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DE20-7D6F-466D-888C-5EEA039D353D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3781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251f0bc95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251f0bc95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860768-C729-3C41-65E0-40F282335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B3DC5CD-301C-BEF8-2D4B-4DE45DC7D9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ACCC99C-7DE7-7700-E7AB-B29DD05C9C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r>
              <a:rPr lang="it-IT" b="1" dirty="0"/>
              <a:t>E CONTIENE POI INDICAZIONI SPECIFICHE DI GAP ESISTENTI, </a:t>
            </a:r>
          </a:p>
          <a:p>
            <a:endParaRPr lang="it-IT" b="1" dirty="0"/>
          </a:p>
          <a:p>
            <a:r>
              <a:rPr lang="it-IT" b="1" dirty="0"/>
              <a:t>VALUTATI SECONDO DIVERSE CATEGORIE DI ANALISI (TECNOLOGICI, DI PROCESSO ED ORGANIZZATIVI) COME POTETE VEDERE DALLA FIGURA RIPORTATA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0DAC1F1-7369-A6C5-5882-2DFF49DB15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DE20-7D6F-466D-888C-5EEA039D353D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3892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r>
              <a:rPr lang="it-IT" b="1" dirty="0"/>
              <a:t>E CONTIENE POI INDICAZIONI SPECIFICHE DI GAP ESISTENTI, </a:t>
            </a:r>
          </a:p>
          <a:p>
            <a:endParaRPr lang="it-IT" b="1" dirty="0"/>
          </a:p>
          <a:p>
            <a:r>
              <a:rPr lang="it-IT" b="1" dirty="0"/>
              <a:t>VALUTATI SECONDO DIVERSE CATEGORIE DI ANALISI (TECNOLOGICI, DI PROCESSO ED ORGANIZZATIVI) COME POTETE VEDERE DALLA FIGURA RIPORTATA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DE20-7D6F-466D-888C-5EEA039D353D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8309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B26B17-028D-E8C6-35D3-E90F460FE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BEC027-AC99-3E92-AE2D-268421AAF0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F60B3B-B21E-398D-7FF6-09030D15A6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  <a:p>
            <a:endParaRPr lang="en-IT" dirty="0"/>
          </a:p>
          <a:p>
            <a:endParaRPr lang="en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1A21BA-0323-31F1-6275-7DC42B9E4F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BDE20-7D6F-466D-888C-5EEA039D353D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4649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F40F2-B672-3C4C-A4DA-80DE5F2D4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2C29AD-570B-7D4D-52A4-B5AF927D20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4FA82B-EFAB-ED78-1917-2C1E7CD03B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  <a:p>
            <a:endParaRPr lang="en-IT" dirty="0"/>
          </a:p>
          <a:p>
            <a:endParaRPr lang="en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CE73F9-3598-9400-0403-34C996226B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BDE20-7D6F-466D-888C-5EEA039D353D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5979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r>
              <a:rPr lang="it-IT" b="1" dirty="0"/>
              <a:t>E CONTIENE POI INDICAZIONI SPECIFICHE DI GAP ESISTENTI, </a:t>
            </a:r>
          </a:p>
          <a:p>
            <a:endParaRPr lang="it-IT" b="1" dirty="0"/>
          </a:p>
          <a:p>
            <a:r>
              <a:rPr lang="it-IT" b="1" dirty="0"/>
              <a:t>VALUTATI SECONDO DIVERSE CATEGORIE DI ANALISI (TECNOLOGICI, DI PROCESSO ED ORGANIZZATIVI) COME POTETE VEDERE DALLA FIGURA RIPORTATA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DE20-7D6F-466D-888C-5EEA039D353D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7749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INFINE IL REPORT INCLUDE SUGGERIMENTI RELATIVI ALLE AZIONI DI RIMEDIO DA INTRAPRENDERE SUDIVIDENDOLE   - COME HO GIA’ ACCENNATO IN PRECEDENZA – TRA:</a:t>
            </a:r>
          </a:p>
          <a:p>
            <a:endParaRPr lang="it-IT" dirty="0"/>
          </a:p>
          <a:p>
            <a:endParaRPr lang="it-IT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b="1" dirty="0"/>
              <a:t>«QUICK WINS» CIOE’ AZIONI DI BREVE TERMINE 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b="1" dirty="0"/>
              <a:t>«NEXT STEPS» CIOE’ AZIONI DI MEDIO TERMIN</a:t>
            </a:r>
          </a:p>
          <a:p>
            <a:endParaRPr lang="it-IT" b="1" dirty="0"/>
          </a:p>
          <a:p>
            <a:r>
              <a:rPr lang="it-IT" b="1" dirty="0"/>
              <a:t>OVVIAMENTE  …</a:t>
            </a:r>
          </a:p>
          <a:p>
            <a:endParaRPr lang="it-IT" b="1" dirty="0"/>
          </a:p>
          <a:p>
            <a:r>
              <a:rPr lang="it-IT" b="1" dirty="0"/>
              <a:t>CONTESTUALIZZANDO LE AZIONI E LE RELATIVE PRIORITA’ DI INTERVENTO </a:t>
            </a:r>
          </a:p>
          <a:p>
            <a:endParaRPr lang="it-IT" b="1" dirty="0"/>
          </a:p>
          <a:p>
            <a:r>
              <a:rPr lang="it-IT" b="1" dirty="0"/>
              <a:t>ALLO SPECIFICO AMBITO IN CUI L’AZIENDA OPERA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DE20-7D6F-466D-888C-5EEA039D353D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445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r>
              <a:rPr lang="it-IT" b="1" dirty="0"/>
              <a:t>E CONTIENE POI INDICAZIONI SPECIFICHE DI GAP ESISTENTI, </a:t>
            </a:r>
          </a:p>
          <a:p>
            <a:endParaRPr lang="it-IT" b="1" dirty="0"/>
          </a:p>
          <a:p>
            <a:r>
              <a:rPr lang="it-IT" b="1" dirty="0"/>
              <a:t>VALUTATI SECONDO DIVERSE CATEGORIE DI ANALISI (TECNOLOGICI, DI PROCESSO ED ORGANIZZATIVI) COME POTETE VEDERE DALLA FIGURA RIPORTATA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DE20-7D6F-466D-888C-5EEA039D353D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7749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1AA54-1D6B-17BD-9BB7-ACDD9F910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DFE078E-14A4-27DA-C85D-8E269B6409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A6838F9-0996-D607-4DEE-39E446B7A2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r>
              <a:rPr lang="it-IT" b="1" dirty="0"/>
              <a:t>E CONTIENE POI INDICAZIONI SPECIFICHE DI GAP ESISTENTI, </a:t>
            </a:r>
          </a:p>
          <a:p>
            <a:endParaRPr lang="it-IT" b="1" dirty="0"/>
          </a:p>
          <a:p>
            <a:r>
              <a:rPr lang="it-IT" b="1" dirty="0"/>
              <a:t>VALUTATI SECONDO DIVERSE CATEGORIE DI ANALISI (TECNOLOGICI, DI PROCESSO ED ORGANIZZATIVI) COME POTETE VEDERE DALLA FIGURA RIPORTATA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63896F5-FD40-01D4-45CE-31CB8A099D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DE20-7D6F-466D-888C-5EEA039D353D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3950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iaro - Intestazione della sezion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Font typeface="Source Sans Pro"/>
              <a:buNone/>
              <a:defRPr b="1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C400"/>
              </a:buClr>
              <a:buSzPts val="2500"/>
              <a:buFont typeface="Source Sans Pro"/>
              <a:buNone/>
              <a:defRPr sz="2500">
                <a:solidFill>
                  <a:srgbClr val="ECC4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4145623" y="459695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8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iusura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title"/>
          </p:nvPr>
        </p:nvSpPr>
        <p:spPr>
          <a:xfrm>
            <a:off x="45325" y="1142800"/>
            <a:ext cx="897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111C6051-6428-4E37-8251-992A25607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51B99A2-C050-43E9-9852-54E0858D3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id="{20C425C7-E6A0-4CE3-BF5C-04DE6411398F}"/>
              </a:ext>
            </a:extLst>
          </p:cNvPr>
          <p:cNvSpPr txBox="1">
            <a:spLocks/>
          </p:cNvSpPr>
          <p:nvPr userDrawn="1"/>
        </p:nvSpPr>
        <p:spPr>
          <a:xfrm>
            <a:off x="2870137" y="477504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414984-C90E-4569-82A0-7652AA042B93}" type="slidenum">
              <a:rPr lang="it-IT" sz="900" smtClean="0"/>
              <a:pPr/>
              <a:t>‹#›</a:t>
            </a:fld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928125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pertina - a destra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325650" y="76050"/>
            <a:ext cx="5470500" cy="51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500" b="1"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della sezione - scuro centrato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311700" y="195197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Source Sans Pro"/>
              <a:buNone/>
              <a:defRPr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subTitle" idx="1"/>
          </p:nvPr>
        </p:nvSpPr>
        <p:spPr>
          <a:xfrm>
            <a:off x="158100" y="2793775"/>
            <a:ext cx="8985900" cy="114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rgbClr val="ECC4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CBD1B66B-4416-B8EC-8CC6-C347BA49F1D1}"/>
              </a:ext>
            </a:extLst>
          </p:cNvPr>
          <p:cNvSpPr txBox="1">
            <a:spLocks/>
          </p:cNvSpPr>
          <p:nvPr userDrawn="1"/>
        </p:nvSpPr>
        <p:spPr>
          <a:xfrm>
            <a:off x="4145623" y="459695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>
            <a:spLocks noGrp="1"/>
          </p:cNvSpPr>
          <p:nvPr>
            <p:ph type="title"/>
          </p:nvPr>
        </p:nvSpPr>
        <p:spPr>
          <a:xfrm>
            <a:off x="45325" y="761075"/>
            <a:ext cx="897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23CE3EF3-7734-FF26-C343-B42339761DB5}"/>
              </a:ext>
            </a:extLst>
          </p:cNvPr>
          <p:cNvSpPr txBox="1">
            <a:spLocks/>
          </p:cNvSpPr>
          <p:nvPr userDrawn="1"/>
        </p:nvSpPr>
        <p:spPr>
          <a:xfrm>
            <a:off x="4145623" y="459695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45325" y="761075"/>
            <a:ext cx="897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71FCF8D0-28DA-3013-556D-6005F4EA6F68}"/>
              </a:ext>
            </a:extLst>
          </p:cNvPr>
          <p:cNvSpPr txBox="1">
            <a:spLocks/>
          </p:cNvSpPr>
          <p:nvPr userDrawn="1"/>
        </p:nvSpPr>
        <p:spPr>
          <a:xfrm>
            <a:off x="4145623" y="459695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1891A4F2-109B-6F27-19BD-1089A1D6C53C}"/>
              </a:ext>
            </a:extLst>
          </p:cNvPr>
          <p:cNvSpPr txBox="1">
            <a:spLocks/>
          </p:cNvSpPr>
          <p:nvPr userDrawn="1"/>
        </p:nvSpPr>
        <p:spPr>
          <a:xfrm>
            <a:off x="4145623" y="459695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AE5AE619-52A8-6CB0-9591-C173EDD57A57}"/>
              </a:ext>
            </a:extLst>
          </p:cNvPr>
          <p:cNvSpPr txBox="1">
            <a:spLocks/>
          </p:cNvSpPr>
          <p:nvPr userDrawn="1"/>
        </p:nvSpPr>
        <p:spPr>
          <a:xfrm>
            <a:off x="4145623" y="459695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body" idx="1"/>
          </p:nvPr>
        </p:nvSpPr>
        <p:spPr>
          <a:xfrm>
            <a:off x="180975" y="3777350"/>
            <a:ext cx="87915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A4C61610-4F79-18F6-0FD3-FF024B19C40E}"/>
              </a:ext>
            </a:extLst>
          </p:cNvPr>
          <p:cNvSpPr txBox="1">
            <a:spLocks/>
          </p:cNvSpPr>
          <p:nvPr userDrawn="1"/>
        </p:nvSpPr>
        <p:spPr>
          <a:xfrm>
            <a:off x="4145623" y="459695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DCD27B55-81D4-22BA-4BEE-2E900C6B7017}"/>
              </a:ext>
            </a:extLst>
          </p:cNvPr>
          <p:cNvSpPr txBox="1">
            <a:spLocks/>
          </p:cNvSpPr>
          <p:nvPr userDrawn="1"/>
        </p:nvSpPr>
        <p:spPr>
          <a:xfrm>
            <a:off x="4145623" y="459695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325" y="761075"/>
            <a:ext cx="897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C3176"/>
              </a:buClr>
              <a:buSzPts val="2500"/>
              <a:buFont typeface="Source Sans Pro"/>
              <a:buNone/>
              <a:defRPr sz="2500" b="1">
                <a:solidFill>
                  <a:srgbClr val="1C317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88550" y="1457175"/>
            <a:ext cx="8832600" cy="28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6E"/>
              </a:buClr>
              <a:buSzPts val="1600"/>
              <a:buFont typeface="Source Sans Pro"/>
              <a:buChar char="●"/>
              <a:defRPr sz="1600">
                <a:solidFill>
                  <a:srgbClr val="00006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6E"/>
              </a:buClr>
              <a:buSzPts val="1400"/>
              <a:buFont typeface="Source Sans Pro"/>
              <a:buChar char="○"/>
              <a:defRPr>
                <a:solidFill>
                  <a:srgbClr val="00006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6E"/>
              </a:buClr>
              <a:buSzPts val="1400"/>
              <a:buFont typeface="Source Sans Pro"/>
              <a:buChar char="■"/>
              <a:defRPr>
                <a:solidFill>
                  <a:srgbClr val="00006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6E"/>
              </a:buClr>
              <a:buSzPts val="1400"/>
              <a:buFont typeface="Source Sans Pro"/>
              <a:buChar char="●"/>
              <a:defRPr>
                <a:solidFill>
                  <a:srgbClr val="00006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6E"/>
              </a:buClr>
              <a:buSzPts val="1400"/>
              <a:buFont typeface="Source Sans Pro"/>
              <a:buChar char="○"/>
              <a:defRPr>
                <a:solidFill>
                  <a:srgbClr val="00006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6E"/>
              </a:buClr>
              <a:buSzPts val="1400"/>
              <a:buFont typeface="Source Sans Pro"/>
              <a:buChar char="■"/>
              <a:defRPr>
                <a:solidFill>
                  <a:srgbClr val="00006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6E"/>
              </a:buClr>
              <a:buSzPts val="1400"/>
              <a:buFont typeface="Source Sans Pro"/>
              <a:buChar char="●"/>
              <a:defRPr>
                <a:solidFill>
                  <a:srgbClr val="00006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6E"/>
              </a:buClr>
              <a:buSzPts val="1400"/>
              <a:buFont typeface="Source Sans Pro"/>
              <a:buChar char="○"/>
              <a:defRPr>
                <a:solidFill>
                  <a:srgbClr val="00006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6E"/>
              </a:buClr>
              <a:buSzPts val="1400"/>
              <a:buFont typeface="Source Sans Pro"/>
              <a:buChar char="■"/>
              <a:defRPr>
                <a:solidFill>
                  <a:srgbClr val="00006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9" r:id="rId8"/>
    <p:sldLayoutId id="2147483660" r:id="rId9"/>
    <p:sldLayoutId id="2147483662" r:id="rId10"/>
    <p:sldLayoutId id="2147483664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subTitle" idx="1"/>
          </p:nvPr>
        </p:nvSpPr>
        <p:spPr>
          <a:xfrm>
            <a:off x="325650" y="275746"/>
            <a:ext cx="5303157" cy="51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dirty="0"/>
              <a:t>NIS2 compliance &amp; 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dirty="0"/>
              <a:t>Assessment di </a:t>
            </a:r>
            <a:r>
              <a:rPr lang="en-US" sz="2800" b="0" dirty="0" err="1"/>
              <a:t>Cybersicurezza</a:t>
            </a:r>
            <a:r>
              <a:rPr lang="en-US" sz="2800" b="0" dirty="0"/>
              <a:t>: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b="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dirty="0"/>
              <a:t>COME CONFINDUSTRIA PUO’ AIUTARE LE AZIENDE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dirty="0"/>
          </a:p>
        </p:txBody>
      </p:sp>
      <p:sp>
        <p:nvSpPr>
          <p:cNvPr id="2" name="Google Shape;58;p1">
            <a:extLst>
              <a:ext uri="{FF2B5EF4-FFF2-40B4-BE49-F238E27FC236}">
                <a16:creationId xmlns:a16="http://schemas.microsoft.com/office/drawing/2014/main" id="{2AD85712-C960-36F9-A734-7C79B7F8C890}"/>
              </a:ext>
            </a:extLst>
          </p:cNvPr>
          <p:cNvSpPr txBox="1"/>
          <p:nvPr/>
        </p:nvSpPr>
        <p:spPr>
          <a:xfrm>
            <a:off x="2781168" y="4517170"/>
            <a:ext cx="3518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7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 punti di vista e le opinioni espresse sono solo quelli degli autori e non riflettono necessariamente quelli dell'Unione europea o della Commissione europea. Né l'Unione europea né la Commissione europea possono essere ritenute responsabili per essi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18D50-34FA-0089-8174-CF5618FF9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A829CAF-B463-47F2-5C9F-CD835480584D}"/>
              </a:ext>
            </a:extLst>
          </p:cNvPr>
          <p:cNvSpPr txBox="1"/>
          <p:nvPr/>
        </p:nvSpPr>
        <p:spPr>
          <a:xfrm>
            <a:off x="8080515" y="377687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11"/>
            <a:endParaRPr lang="it-IT" sz="9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F88DAD-AAAE-1FBC-0F24-E2C593A7F3C2}"/>
              </a:ext>
            </a:extLst>
          </p:cNvPr>
          <p:cNvSpPr txBox="1"/>
          <p:nvPr/>
        </p:nvSpPr>
        <p:spPr>
          <a:xfrm>
            <a:off x="591526" y="1130062"/>
            <a:ext cx="5402576" cy="27678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85783" eaLnBrk="0" fontAlgn="base" hangingPunct="0">
              <a:lnSpc>
                <a:spcPct val="130000"/>
              </a:lnSpc>
              <a:defRPr/>
            </a:pPr>
            <a:r>
              <a:rPr lang="it-IT" sz="1100" dirty="0">
                <a:solidFill>
                  <a:prstClr val="black"/>
                </a:solidFill>
                <a:latin typeface="Open Sauce Light" panose="020B0604020202020204"/>
                <a:cs typeface="Open Sauce Light" panose="020B0604020202020204" charset="0"/>
              </a:rPr>
              <a:t>Dall’analisi precedente, effettuata sia per </a:t>
            </a:r>
            <a:r>
              <a:rPr lang="it-IT" sz="1100" i="1" dirty="0" err="1">
                <a:solidFill>
                  <a:prstClr val="black"/>
                </a:solidFill>
                <a:latin typeface="Open Sauce Light" panose="020B0604020202020204"/>
                <a:cs typeface="Open Sauce Light" panose="020B0604020202020204" charset="0"/>
              </a:rPr>
              <a:t>Functions</a:t>
            </a:r>
            <a:r>
              <a:rPr lang="it-IT" sz="1100" dirty="0">
                <a:solidFill>
                  <a:prstClr val="black"/>
                </a:solidFill>
                <a:latin typeface="Open Sauce Light" panose="020B0604020202020204"/>
                <a:cs typeface="Open Sauce Light" panose="020B0604020202020204" charset="0"/>
              </a:rPr>
              <a:t> che per </a:t>
            </a:r>
            <a:r>
              <a:rPr lang="it-IT" sz="1100" i="1" dirty="0" err="1">
                <a:solidFill>
                  <a:prstClr val="black"/>
                </a:solidFill>
                <a:latin typeface="Open Sauce Light" panose="020B0604020202020204"/>
                <a:cs typeface="Open Sauce Light" panose="020B0604020202020204" charset="0"/>
              </a:rPr>
              <a:t>Categories</a:t>
            </a:r>
            <a:r>
              <a:rPr lang="it-IT" sz="1100" i="1" dirty="0">
                <a:solidFill>
                  <a:prstClr val="black"/>
                </a:solidFill>
                <a:latin typeface="Open Sauce Light" panose="020B0604020202020204"/>
                <a:cs typeface="Open Sauce Light" panose="020B0604020202020204" charset="0"/>
              </a:rPr>
              <a:t> </a:t>
            </a:r>
            <a:r>
              <a:rPr lang="it-IT" sz="1100" dirty="0">
                <a:solidFill>
                  <a:prstClr val="black"/>
                </a:solidFill>
                <a:latin typeface="Open Sauce Light" panose="020B0604020202020204"/>
                <a:cs typeface="Open Sauce Light" panose="020B0604020202020204" charset="0"/>
              </a:rPr>
              <a:t>emergono quindi le seguenti aree sulle quali si consiglia di intervenire:</a:t>
            </a:r>
          </a:p>
          <a:p>
            <a:pPr algn="just" eaLnBrk="0" fontAlgn="base" hangingPunct="0">
              <a:lnSpc>
                <a:spcPct val="130000"/>
              </a:lnSpc>
              <a:defRPr/>
            </a:pPr>
            <a:endParaRPr lang="it-IT" sz="900" b="1" dirty="0">
              <a:latin typeface="Open Sauce Light" panose="020B0604020202020204"/>
              <a:cs typeface="Open Sauce Light" panose="020B0604020202020204" charset="0"/>
            </a:endParaRPr>
          </a:p>
          <a:p>
            <a:pPr marL="171446" indent="-171446" algn="just" eaLnBrk="0" fontAlgn="base" hangingPunct="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it-IT" sz="1100" b="1" dirty="0">
                <a:latin typeface="Open Sauce Light" panose="020B0604020202020204"/>
                <a:cs typeface="Open Sauce Light" panose="020B0604020202020204" charset="0"/>
              </a:rPr>
              <a:t>FORMAZIONE </a:t>
            </a:r>
            <a:r>
              <a:rPr lang="it-IT" sz="1100" dirty="0">
                <a:latin typeface="Open Sauce Light" panose="020B0604020202020204"/>
                <a:cs typeface="Open Sauce Light" panose="020B0604020202020204" charset="0"/>
              </a:rPr>
              <a:t>in ambito informatico, di Cybersicurezza e normativo (ad es. Privacy)</a:t>
            </a:r>
            <a:endParaRPr lang="it-IT" sz="900" dirty="0">
              <a:latin typeface="Open Sauce Light" panose="020B0604020202020204"/>
              <a:cs typeface="Open Sauce Light" panose="020B0604020202020204" charset="0"/>
            </a:endParaRPr>
          </a:p>
          <a:p>
            <a:pPr marL="171446" indent="-171446" algn="just" eaLnBrk="0" fontAlgn="base" hangingPunct="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it-IT" sz="1100" b="1" dirty="0">
                <a:latin typeface="Open Sauce Light" panose="020B0604020202020204"/>
                <a:cs typeface="Open Sauce Light" panose="020B0604020202020204" charset="0"/>
              </a:rPr>
              <a:t>GOVERNANCE: </a:t>
            </a:r>
            <a:r>
              <a:rPr lang="it-IT" sz="1100" dirty="0">
                <a:latin typeface="Open Sauce Light" panose="020B0604020202020204"/>
                <a:cs typeface="Open Sauce Light" panose="020B0604020202020204" charset="0"/>
              </a:rPr>
              <a:t>assegnazione di ruoli e definizione di politiche e procedure aziendali, valutazione del rispetto di normative in ambito Cybersicurezza (</a:t>
            </a:r>
            <a:r>
              <a:rPr lang="it-IT" sz="1100" dirty="0" err="1">
                <a:latin typeface="Open Sauce Light" panose="020B0604020202020204"/>
                <a:cs typeface="Open Sauce Light" panose="020B0604020202020204" charset="0"/>
              </a:rPr>
              <a:t>rif.</a:t>
            </a:r>
            <a:r>
              <a:rPr lang="it-IT" sz="1100" dirty="0">
                <a:latin typeface="Open Sauce Light" panose="020B0604020202020204"/>
                <a:cs typeface="Open Sauce Light" panose="020B0604020202020204" charset="0"/>
              </a:rPr>
              <a:t> NIS2)</a:t>
            </a:r>
          </a:p>
          <a:p>
            <a:pPr algn="just" eaLnBrk="0" fontAlgn="base" hangingPunct="0">
              <a:lnSpc>
                <a:spcPct val="130000"/>
              </a:lnSpc>
              <a:defRPr/>
            </a:pPr>
            <a:endParaRPr lang="it-IT" sz="600" dirty="0">
              <a:latin typeface="Open Sauce Light" panose="020B0604020202020204"/>
              <a:cs typeface="Open Sauce Light" panose="020B0604020202020204" charset="0"/>
            </a:endParaRPr>
          </a:p>
          <a:p>
            <a:pPr marL="171446" indent="-171446" algn="just" eaLnBrk="0" fontAlgn="base" hangingPunct="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it-IT" sz="1100" b="1" dirty="0">
                <a:latin typeface="Open Sauce Light" panose="020B0604020202020204"/>
                <a:cs typeface="Open Sauce Light" panose="020B0604020202020204" charset="0"/>
              </a:rPr>
              <a:t>RISK MANAGEMENT</a:t>
            </a:r>
            <a:r>
              <a:rPr lang="it-IT" sz="1100" dirty="0">
                <a:latin typeface="Open Sauce Light" panose="020B0604020202020204"/>
                <a:cs typeface="Open Sauce Light" panose="020B0604020202020204" charset="0"/>
              </a:rPr>
              <a:t>: analisi delle criticità per il business dell’azienda, analisi dell’impatto di queste sulle attività di business e definizione di una Strategia di Gestione del Rischio (</a:t>
            </a:r>
            <a:r>
              <a:rPr lang="it-IT" sz="1100" dirty="0" err="1">
                <a:latin typeface="Open Sauce Light" panose="020B0604020202020204"/>
                <a:cs typeface="Open Sauce Light" panose="020B0604020202020204" charset="0"/>
              </a:rPr>
              <a:t>rif.</a:t>
            </a:r>
            <a:r>
              <a:rPr lang="it-IT" sz="1100" dirty="0">
                <a:latin typeface="Open Sauce Light" panose="020B0604020202020204"/>
                <a:cs typeface="Open Sauce Light" panose="020B0604020202020204" charset="0"/>
              </a:rPr>
              <a:t> NIS2)</a:t>
            </a:r>
          </a:p>
          <a:p>
            <a:pPr marL="171446" indent="-171446" algn="just" eaLnBrk="0" fontAlgn="base" hangingPunct="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it-IT" sz="1100" b="1" dirty="0">
                <a:latin typeface="Open Sauce Light" panose="020B0604020202020204"/>
                <a:cs typeface="Open Sauce Light" panose="020B0604020202020204" charset="0"/>
              </a:rPr>
              <a:t>Definizione di un INCIDENT RESPONSE PLAN </a:t>
            </a:r>
            <a:r>
              <a:rPr lang="it-IT" sz="1100" dirty="0">
                <a:latin typeface="Open Sauce Light" panose="020B0604020202020204"/>
                <a:cs typeface="Open Sauce Light" panose="020B0604020202020204" charset="0"/>
              </a:rPr>
              <a:t>(</a:t>
            </a:r>
            <a:r>
              <a:rPr lang="it-IT" sz="1100" dirty="0" err="1">
                <a:latin typeface="Open Sauce Light" panose="020B0604020202020204"/>
                <a:cs typeface="Open Sauce Light" panose="020B0604020202020204" charset="0"/>
              </a:rPr>
              <a:t>rif.</a:t>
            </a:r>
            <a:r>
              <a:rPr lang="it-IT" sz="1100" dirty="0">
                <a:latin typeface="Open Sauce Light" panose="020B0604020202020204"/>
                <a:cs typeface="Open Sauce Light" panose="020B0604020202020204" charset="0"/>
              </a:rPr>
              <a:t> NIS2)</a:t>
            </a:r>
          </a:p>
          <a:p>
            <a:pPr marL="171446" indent="-171446" algn="just" eaLnBrk="0" fontAlgn="base" hangingPunct="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it-IT" sz="600" dirty="0">
              <a:latin typeface="Open Sauce Light" panose="020B0604020202020204"/>
              <a:cs typeface="Open Sauce Light" panose="020B0604020202020204" charset="0"/>
            </a:endParaRPr>
          </a:p>
          <a:p>
            <a:pPr marL="171446" indent="-171446" algn="just" eaLnBrk="0" fontAlgn="base" hangingPunct="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it-IT" sz="1100" b="1" dirty="0">
                <a:latin typeface="Open Sauce Light" panose="020B0604020202020204"/>
                <a:cs typeface="Open Sauce Light" panose="020B0604020202020204" charset="0"/>
              </a:rPr>
              <a:t>GESTIONE DEI RISCHI DELLA SUPPLY CHAIN </a:t>
            </a:r>
            <a:r>
              <a:rPr lang="it-IT" sz="1100" dirty="0">
                <a:latin typeface="Open Sauce Light" panose="020B0604020202020204"/>
                <a:cs typeface="Open Sauce Light" panose="020B0604020202020204" charset="0"/>
              </a:rPr>
              <a:t>in ambito rischio di Cybersicurezza (</a:t>
            </a:r>
            <a:r>
              <a:rPr lang="it-IT" sz="1100" dirty="0" err="1">
                <a:latin typeface="Open Sauce Light" panose="020B0604020202020204"/>
                <a:cs typeface="Open Sauce Light" panose="020B0604020202020204" charset="0"/>
              </a:rPr>
              <a:t>rif.</a:t>
            </a:r>
            <a:r>
              <a:rPr lang="it-IT" sz="1100" dirty="0">
                <a:latin typeface="Open Sauce Light" panose="020B0604020202020204"/>
                <a:cs typeface="Open Sauce Light" panose="020B0604020202020204" charset="0"/>
              </a:rPr>
              <a:t> NIS2)</a:t>
            </a:r>
          </a:p>
          <a:p>
            <a:pPr algn="just" eaLnBrk="0" fontAlgn="base" hangingPunct="0">
              <a:lnSpc>
                <a:spcPct val="130000"/>
              </a:lnSpc>
              <a:defRPr/>
            </a:pPr>
            <a:endParaRPr lang="it-IT" sz="800" dirty="0">
              <a:latin typeface="Open Sauce Light" panose="020B0604020202020204"/>
              <a:cs typeface="Open Sauce Light" panose="020B060402020202020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B0E5E-064B-429F-B1B0-D44477415C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FF45DC-5539-1E73-273D-44FD3D9A9BFF}"/>
              </a:ext>
            </a:extLst>
          </p:cNvPr>
          <p:cNvSpPr/>
          <p:nvPr/>
        </p:nvSpPr>
        <p:spPr>
          <a:xfrm>
            <a:off x="411484" y="1682779"/>
            <a:ext cx="5825067" cy="2215157"/>
          </a:xfrm>
          <a:prstGeom prst="rect">
            <a:avLst/>
          </a:prstGeom>
          <a:noFill/>
          <a:ln w="41275">
            <a:solidFill>
              <a:srgbClr val="0CA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rgbClr val="0CA00E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BA06BA8-E062-C76D-E6D1-9032D23FAE11}"/>
              </a:ext>
            </a:extLst>
          </p:cNvPr>
          <p:cNvCxnSpPr>
            <a:cxnSpLocks/>
          </p:cNvCxnSpPr>
          <p:nvPr/>
        </p:nvCxnSpPr>
        <p:spPr>
          <a:xfrm flipV="1">
            <a:off x="6236551" y="2944668"/>
            <a:ext cx="312476" cy="115217"/>
          </a:xfrm>
          <a:prstGeom prst="line">
            <a:avLst/>
          </a:prstGeom>
          <a:ln w="12700">
            <a:solidFill>
              <a:srgbClr val="0CA0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BA2151C-01EA-BACD-2E72-5E5003E89C23}"/>
              </a:ext>
            </a:extLst>
          </p:cNvPr>
          <p:cNvSpPr txBox="1"/>
          <p:nvPr/>
        </p:nvSpPr>
        <p:spPr>
          <a:xfrm>
            <a:off x="6561007" y="2673007"/>
            <a:ext cx="122040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CA00E"/>
                </a:solidFill>
              </a:rPr>
              <a:t>Obblighi</a:t>
            </a:r>
          </a:p>
          <a:p>
            <a:r>
              <a:rPr lang="it-IT" b="1" dirty="0">
                <a:solidFill>
                  <a:srgbClr val="0CA00E"/>
                </a:solidFill>
              </a:rPr>
              <a:t>normativi</a:t>
            </a:r>
            <a:endParaRPr lang="en-IT" b="1" dirty="0">
              <a:solidFill>
                <a:srgbClr val="0CA00E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614F74-E16C-535B-34C6-49415CDE88AE}"/>
              </a:ext>
            </a:extLst>
          </p:cNvPr>
          <p:cNvCxnSpPr>
            <a:cxnSpLocks/>
          </p:cNvCxnSpPr>
          <p:nvPr/>
        </p:nvCxnSpPr>
        <p:spPr>
          <a:xfrm flipV="1">
            <a:off x="6543665" y="2934617"/>
            <a:ext cx="1027910" cy="7307"/>
          </a:xfrm>
          <a:prstGeom prst="line">
            <a:avLst/>
          </a:prstGeom>
          <a:ln w="12700">
            <a:solidFill>
              <a:srgbClr val="0CA0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Brace 9">
            <a:extLst>
              <a:ext uri="{FF2B5EF4-FFF2-40B4-BE49-F238E27FC236}">
                <a16:creationId xmlns:a16="http://schemas.microsoft.com/office/drawing/2014/main" id="{689388A0-E2F1-3278-19EB-5BB56FC45D01}"/>
              </a:ext>
            </a:extLst>
          </p:cNvPr>
          <p:cNvSpPr/>
          <p:nvPr/>
        </p:nvSpPr>
        <p:spPr>
          <a:xfrm>
            <a:off x="7773073" y="1333035"/>
            <a:ext cx="483781" cy="3139665"/>
          </a:xfrm>
          <a:prstGeom prst="rightBrace">
            <a:avLst/>
          </a:prstGeom>
          <a:ln>
            <a:solidFill>
              <a:srgbClr val="275317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75317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F8D782-F532-1F22-5E61-CA6246721B30}"/>
              </a:ext>
            </a:extLst>
          </p:cNvPr>
          <p:cNvSpPr txBox="1"/>
          <p:nvPr/>
        </p:nvSpPr>
        <p:spPr>
          <a:xfrm>
            <a:off x="8256854" y="2641257"/>
            <a:ext cx="77065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>
                <a:solidFill>
                  <a:srgbClr val="275317"/>
                </a:solidFill>
              </a:rPr>
              <a:t>«</a:t>
            </a:r>
            <a:r>
              <a:rPr lang="it-IT" b="1" u="sng" dirty="0" err="1">
                <a:solidFill>
                  <a:srgbClr val="275317"/>
                </a:solidFill>
              </a:rPr>
              <a:t>NextSteps</a:t>
            </a:r>
            <a:r>
              <a:rPr lang="it-IT" b="1" u="sng" dirty="0">
                <a:solidFill>
                  <a:srgbClr val="275317"/>
                </a:solidFill>
              </a:rPr>
              <a:t>»</a:t>
            </a:r>
            <a:endParaRPr lang="en-IT" b="1" u="sng" dirty="0">
              <a:solidFill>
                <a:srgbClr val="275317"/>
              </a:solidFill>
            </a:endParaRP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CF3C9AFB-1169-19E3-7F1E-A5809A307554}"/>
              </a:ext>
            </a:extLst>
          </p:cNvPr>
          <p:cNvSpPr/>
          <p:nvPr/>
        </p:nvSpPr>
        <p:spPr>
          <a:xfrm>
            <a:off x="6517132" y="2092656"/>
            <a:ext cx="975360" cy="552717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75317"/>
                </a:solidFill>
              </a:rPr>
              <a:t>NIS2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737E4A-AEA6-435E-5AED-FDB077F6A9C7}"/>
              </a:ext>
            </a:extLst>
          </p:cNvPr>
          <p:cNvSpPr txBox="1"/>
          <p:nvPr/>
        </p:nvSpPr>
        <p:spPr>
          <a:xfrm>
            <a:off x="481055" y="137634"/>
            <a:ext cx="5533768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23">
              <a:defRPr/>
            </a:pPr>
            <a:r>
              <a:rPr lang="en-US" sz="3200" dirty="0" err="1">
                <a:solidFill>
                  <a:srgbClr val="0070C0"/>
                </a:solidFill>
                <a:latin typeface="Open Sauce Medium"/>
              </a:rPr>
              <a:t>Ass’t</a:t>
            </a:r>
            <a:r>
              <a:rPr lang="en-US" sz="3200" dirty="0">
                <a:solidFill>
                  <a:srgbClr val="0070C0"/>
                </a:solidFill>
                <a:latin typeface="Open Sauce Medium"/>
              </a:rPr>
              <a:t> di </a:t>
            </a:r>
            <a:r>
              <a:rPr lang="en-US" sz="3200" dirty="0" err="1">
                <a:solidFill>
                  <a:srgbClr val="0070C0"/>
                </a:solidFill>
                <a:latin typeface="Open Sauce Medium"/>
              </a:rPr>
              <a:t>Cybersicurezza</a:t>
            </a:r>
            <a:r>
              <a:rPr lang="en-US" sz="3200" dirty="0">
                <a:solidFill>
                  <a:srgbClr val="0070C0"/>
                </a:solidFill>
                <a:latin typeface="Open Sauce Medium"/>
              </a:rPr>
              <a:t>: il report di </a:t>
            </a:r>
            <a:r>
              <a:rPr lang="en-US" sz="3200" dirty="0" err="1">
                <a:solidFill>
                  <a:srgbClr val="0070C0"/>
                </a:solidFill>
                <a:latin typeface="Open Sauce Medium"/>
              </a:rPr>
              <a:t>restituzione</a:t>
            </a:r>
            <a:endParaRPr lang="en-US" sz="3200" dirty="0">
              <a:solidFill>
                <a:srgbClr val="0070C0"/>
              </a:solidFill>
              <a:latin typeface="Open Sauce Medium"/>
            </a:endParaRPr>
          </a:p>
        </p:txBody>
      </p:sp>
    </p:spTree>
    <p:extLst>
      <p:ext uri="{BB962C8B-B14F-4D97-AF65-F5344CB8AC3E}">
        <p14:creationId xmlns:p14="http://schemas.microsoft.com/office/powerpoint/2010/main" val="76965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83562-2A7A-8FFC-2C4A-371BAC97D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AD8EB6B-D62F-E363-3061-330942EAF9C2}"/>
              </a:ext>
            </a:extLst>
          </p:cNvPr>
          <p:cNvSpPr/>
          <p:nvPr/>
        </p:nvSpPr>
        <p:spPr>
          <a:xfrm>
            <a:off x="5009823" y="2798488"/>
            <a:ext cx="1370012" cy="848512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Ass’t Cyber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151586-63A2-F4E1-3366-B97C436CB8E5}"/>
              </a:ext>
            </a:extLst>
          </p:cNvPr>
          <p:cNvSpPr txBox="1"/>
          <p:nvPr/>
        </p:nvSpPr>
        <p:spPr>
          <a:xfrm>
            <a:off x="5730224" y="1840509"/>
            <a:ext cx="554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1200" b="1" dirty="0">
                <a:solidFill>
                  <a:schemeClr val="bg1"/>
                </a:solidFill>
              </a:rPr>
              <a:t>NIS2 ass’t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207EEB-6E18-AFD9-AB6F-C5EFC925A851}"/>
              </a:ext>
            </a:extLst>
          </p:cNvPr>
          <p:cNvSpPr txBox="1"/>
          <p:nvPr/>
        </p:nvSpPr>
        <p:spPr>
          <a:xfrm>
            <a:off x="5857557" y="2431732"/>
            <a:ext cx="1669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Ass’t e formazione NIS2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0464AD6-C30A-7D87-E663-61F610016584}"/>
              </a:ext>
            </a:extLst>
          </p:cNvPr>
          <p:cNvCxnSpPr>
            <a:cxnSpLocks/>
          </p:cNvCxnSpPr>
          <p:nvPr/>
        </p:nvCxnSpPr>
        <p:spPr>
          <a:xfrm flipH="1">
            <a:off x="5254052" y="2011680"/>
            <a:ext cx="300928" cy="786808"/>
          </a:xfrm>
          <a:prstGeom prst="line">
            <a:avLst/>
          </a:prstGeom>
          <a:ln w="12700">
            <a:solidFill>
              <a:srgbClr val="FF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F74375A-1DC4-E5B3-5B8B-B9F068D95818}"/>
              </a:ext>
            </a:extLst>
          </p:cNvPr>
          <p:cNvCxnSpPr>
            <a:cxnSpLocks/>
          </p:cNvCxnSpPr>
          <p:nvPr/>
        </p:nvCxnSpPr>
        <p:spPr>
          <a:xfrm>
            <a:off x="5554980" y="2008992"/>
            <a:ext cx="291532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B0FDD8C-4E65-655A-4C7F-E2F4A7EE608C}"/>
              </a:ext>
            </a:extLst>
          </p:cNvPr>
          <p:cNvSpPr txBox="1"/>
          <p:nvPr/>
        </p:nvSpPr>
        <p:spPr>
          <a:xfrm>
            <a:off x="5554980" y="1715726"/>
            <a:ext cx="26677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chemeClr val="accent1">
                    <a:lumMod val="75000"/>
                  </a:schemeClr>
                </a:solidFill>
              </a:rPr>
              <a:t>COSTI: </a:t>
            </a:r>
            <a:r>
              <a:rPr lang="en-US" sz="1050" b="1" dirty="0" err="1">
                <a:solidFill>
                  <a:schemeClr val="accent1">
                    <a:lumMod val="75000"/>
                  </a:schemeClr>
                </a:solidFill>
              </a:rPr>
              <a:t>mPI</a:t>
            </a:r>
            <a:r>
              <a:rPr lang="en-US" sz="1050" b="1" dirty="0">
                <a:solidFill>
                  <a:schemeClr val="accent1">
                    <a:lumMod val="75000"/>
                  </a:schemeClr>
                </a:solidFill>
              </a:rPr>
              <a:t>: 0€, MI: 402,50€; GI: 2.415€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2B1A5E99-C54E-4362-CE8E-7EE42670B6D9}"/>
              </a:ext>
            </a:extLst>
          </p:cNvPr>
          <p:cNvSpPr txBox="1"/>
          <p:nvPr/>
        </p:nvSpPr>
        <p:spPr>
          <a:xfrm>
            <a:off x="663865" y="1450234"/>
            <a:ext cx="3989349" cy="2696507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marL="285750" indent="-285750" defTabSz="457223">
              <a:lnSpc>
                <a:spcPct val="130000"/>
              </a:lnSpc>
              <a:buFont typeface="Wingdings" pitchFamily="2" charset="2"/>
              <a:buChar char="Ø"/>
            </a:pPr>
            <a:r>
              <a:rPr lang="it-IT" sz="1500" b="1" dirty="0">
                <a:solidFill>
                  <a:srgbClr val="002060"/>
                </a:solidFill>
                <a:latin typeface="Open Sauce Light"/>
              </a:rPr>
              <a:t>PER UNA </a:t>
            </a:r>
            <a:r>
              <a:rPr lang="it-IT" sz="1500" b="1" dirty="0" err="1">
                <a:solidFill>
                  <a:srgbClr val="002060"/>
                </a:solidFill>
                <a:latin typeface="Open Sauce Light"/>
              </a:rPr>
              <a:t>mPI</a:t>
            </a:r>
            <a:r>
              <a:rPr lang="it-IT" sz="1500" b="1" dirty="0">
                <a:solidFill>
                  <a:srgbClr val="002060"/>
                </a:solidFill>
                <a:latin typeface="Open Sauce Light"/>
              </a:rPr>
              <a:t> IL FINANZIAMENTO COPRE IL COSTO AL 100%</a:t>
            </a:r>
          </a:p>
          <a:p>
            <a:pPr marL="285750" indent="-285750" defTabSz="457223">
              <a:lnSpc>
                <a:spcPct val="130000"/>
              </a:lnSpc>
              <a:buFont typeface="Wingdings" pitchFamily="2" charset="2"/>
              <a:buChar char="Ø"/>
            </a:pPr>
            <a:endParaRPr lang="it-IT" sz="800" b="1" dirty="0">
              <a:solidFill>
                <a:srgbClr val="002060"/>
              </a:solidFill>
              <a:latin typeface="Open Sauce Light"/>
            </a:endParaRPr>
          </a:p>
          <a:p>
            <a:pPr marL="285750" indent="-285750" defTabSz="457223">
              <a:lnSpc>
                <a:spcPct val="130000"/>
              </a:lnSpc>
              <a:buFont typeface="Wingdings" pitchFamily="2" charset="2"/>
              <a:buChar char="Ø"/>
            </a:pPr>
            <a:r>
              <a:rPr lang="it-IT" sz="1500" b="1" dirty="0">
                <a:solidFill>
                  <a:srgbClr val="002060"/>
                </a:solidFill>
                <a:latin typeface="Open Sauce Light"/>
              </a:rPr>
              <a:t>PER UN MI IL FINANZIAMENTO COPRE IL COSTO AL 90%, QUINDI IL COSTO PER L’AZIENDA E’ PARI A 402,50 €</a:t>
            </a:r>
          </a:p>
          <a:p>
            <a:pPr marL="285750" indent="-285750" defTabSz="457223">
              <a:lnSpc>
                <a:spcPct val="130000"/>
              </a:lnSpc>
              <a:buFont typeface="Wingdings" pitchFamily="2" charset="2"/>
              <a:buChar char="Ø"/>
            </a:pPr>
            <a:endParaRPr lang="it-IT" sz="800" b="1" dirty="0">
              <a:solidFill>
                <a:srgbClr val="002060"/>
              </a:solidFill>
              <a:latin typeface="Open Sauce Light"/>
            </a:endParaRPr>
          </a:p>
          <a:p>
            <a:pPr marL="285750" indent="-285750" defTabSz="457223">
              <a:lnSpc>
                <a:spcPct val="130000"/>
              </a:lnSpc>
              <a:buFont typeface="Wingdings" pitchFamily="2" charset="2"/>
              <a:buChar char="Ø"/>
            </a:pPr>
            <a:r>
              <a:rPr lang="it-IT" sz="1500" b="1" dirty="0">
                <a:solidFill>
                  <a:srgbClr val="002060"/>
                </a:solidFill>
                <a:latin typeface="Open Sauce Light"/>
              </a:rPr>
              <a:t>PER UNA GI IL FINANZIAMENTO COPRE IL COSTO AL 40%, QUINDI IL COSTO PER L’AZIENDA E’ PARI A 2.415 €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910E6B-5413-E24E-0164-C0B43A3CAE16}"/>
              </a:ext>
            </a:extLst>
          </p:cNvPr>
          <p:cNvSpPr txBox="1"/>
          <p:nvPr/>
        </p:nvSpPr>
        <p:spPr>
          <a:xfrm>
            <a:off x="526027" y="172168"/>
            <a:ext cx="5853808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23">
              <a:defRPr/>
            </a:pPr>
            <a:r>
              <a:rPr lang="en-US" sz="3200" dirty="0">
                <a:solidFill>
                  <a:srgbClr val="0070C0"/>
                </a:solidFill>
                <a:latin typeface="Open Sauce Medium"/>
              </a:rPr>
              <a:t>PRIMO PASSO: assessment di </a:t>
            </a:r>
            <a:r>
              <a:rPr lang="en-US" sz="3200" dirty="0" err="1">
                <a:solidFill>
                  <a:srgbClr val="0070C0"/>
                </a:solidFill>
                <a:latin typeface="Open Sauce Medium"/>
              </a:rPr>
              <a:t>Cybersicurezza</a:t>
            </a:r>
            <a:endParaRPr lang="en-US" sz="3200" dirty="0">
              <a:solidFill>
                <a:srgbClr val="0070C0"/>
              </a:solidFill>
              <a:latin typeface="Open Sauc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201596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83562-2A7A-8FFC-2C4A-371BAC97D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CB2BDC13-3D09-147F-DB82-1C5F9BDA8587}"/>
              </a:ext>
            </a:extLst>
          </p:cNvPr>
          <p:cNvSpPr txBox="1"/>
          <p:nvPr/>
        </p:nvSpPr>
        <p:spPr>
          <a:xfrm>
            <a:off x="3972910" y="1856768"/>
            <a:ext cx="3377838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23">
              <a:defRPr/>
            </a:pPr>
            <a:r>
              <a:rPr lang="en-US" sz="60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poi ?</a:t>
            </a:r>
            <a:endParaRPr lang="en-US" sz="6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B3F1F66-3A62-7E60-A5F7-63FAEF37139C}"/>
              </a:ext>
            </a:extLst>
          </p:cNvPr>
          <p:cNvCxnSpPr>
            <a:cxnSpLocks/>
          </p:cNvCxnSpPr>
          <p:nvPr/>
        </p:nvCxnSpPr>
        <p:spPr>
          <a:xfrm>
            <a:off x="9758585" y="4972624"/>
            <a:ext cx="170059" cy="381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25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83562-2A7A-8FFC-2C4A-371BAC97D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3CC32988-166A-6503-3CEF-D5E10C3A5F7A}"/>
              </a:ext>
            </a:extLst>
          </p:cNvPr>
          <p:cNvSpPr txBox="1"/>
          <p:nvPr/>
        </p:nvSpPr>
        <p:spPr>
          <a:xfrm>
            <a:off x="393349" y="1369162"/>
            <a:ext cx="5021991" cy="18308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14313" indent="-214313" algn="just" defTabSz="457223">
              <a:lnSpc>
                <a:spcPct val="130000"/>
              </a:lnSpc>
              <a:buClrTx/>
              <a:buFont typeface="Wingdings" pitchFamily="2" charset="2"/>
              <a:buChar char="Ø"/>
              <a:defRPr/>
            </a:pP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POSSIAMO AIUTARE LE AZIENDE A CAPIRE SE SONO SOGGETTE AGLI OBBLIGHI PREVISTI DALLA NORMATIVA E CON QUALE POSIZIONAMENTO (ad es. soggetto essenziale o importante, ecc.)</a:t>
            </a:r>
          </a:p>
          <a:p>
            <a:pPr marL="214313" indent="-214313" algn="just" defTabSz="457223">
              <a:lnSpc>
                <a:spcPct val="130000"/>
              </a:lnSpc>
              <a:buClrTx/>
              <a:buFont typeface="Wingdings" pitchFamily="2" charset="2"/>
              <a:buChar char="Ø"/>
              <a:defRPr/>
            </a:pPr>
            <a:endParaRPr lang="it-IT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 algn="just" defTabSz="457223">
              <a:lnSpc>
                <a:spcPct val="130000"/>
              </a:lnSpc>
              <a:buClrTx/>
              <a:buFont typeface="Wingdings" pitchFamily="2" charset="2"/>
              <a:buChar char="Ø"/>
              <a:defRPr/>
            </a:pP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LE AIUTIAMO ANCHE A CAPIRE MEGLIO COSA PREVEDE LA NIS2 E QUALI NE SIANO I PILASTRI FONDANTI (ad esempio responsabilità della direzione, obblighi formativi, responsabilità sulla propria catena di fornitura, ecc.)</a:t>
            </a:r>
          </a:p>
          <a:p>
            <a:pPr marL="214313" indent="-214313" algn="just" defTabSz="457223">
              <a:lnSpc>
                <a:spcPct val="130000"/>
              </a:lnSpc>
              <a:buClrTx/>
              <a:buFont typeface="Wingdings" pitchFamily="2" charset="2"/>
              <a:buChar char="Ø"/>
              <a:defRPr/>
            </a:pPr>
            <a:endParaRPr lang="it-IT" sz="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 algn="just" defTabSz="457223">
              <a:lnSpc>
                <a:spcPct val="130000"/>
              </a:lnSpc>
              <a:buClrTx/>
              <a:buFont typeface="Wingdings" pitchFamily="2" charset="2"/>
              <a:buChar char="Ø"/>
              <a:defRPr/>
            </a:pPr>
            <a:endParaRPr lang="it-IT" sz="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8DCDDF-5E2C-1FE4-9420-6F763F1135C3}"/>
              </a:ext>
            </a:extLst>
          </p:cNvPr>
          <p:cNvSpPr/>
          <p:nvPr/>
        </p:nvSpPr>
        <p:spPr>
          <a:xfrm>
            <a:off x="6106350" y="1793214"/>
            <a:ext cx="2644301" cy="140677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sz="10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D8EB6B-D62F-E363-3061-330942EAF9C2}"/>
              </a:ext>
            </a:extLst>
          </p:cNvPr>
          <p:cNvSpPr/>
          <p:nvPr/>
        </p:nvSpPr>
        <p:spPr>
          <a:xfrm>
            <a:off x="6207878" y="2266141"/>
            <a:ext cx="1370012" cy="848512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Ass’t Cyber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207EEB-6E18-AFD9-AB6F-C5EFC925A851}"/>
              </a:ext>
            </a:extLst>
          </p:cNvPr>
          <p:cNvSpPr txBox="1"/>
          <p:nvPr/>
        </p:nvSpPr>
        <p:spPr>
          <a:xfrm>
            <a:off x="7055612" y="1899385"/>
            <a:ext cx="1669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Ass’t e formazione NIS2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8BF826-A7F6-037C-575D-E3B2B7B3DFD2}"/>
              </a:ext>
            </a:extLst>
          </p:cNvPr>
          <p:cNvSpPr txBox="1"/>
          <p:nvPr/>
        </p:nvSpPr>
        <p:spPr>
          <a:xfrm>
            <a:off x="430675" y="169871"/>
            <a:ext cx="5853808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23">
              <a:defRPr/>
            </a:pPr>
            <a:r>
              <a:rPr lang="en-US" sz="3200" dirty="0">
                <a:solidFill>
                  <a:srgbClr val="0070C0"/>
                </a:solidFill>
                <a:latin typeface="Open Sauce Medium"/>
              </a:rPr>
              <a:t>NIS2: come Confindustria </a:t>
            </a:r>
            <a:r>
              <a:rPr lang="en-US" sz="3200" dirty="0" err="1">
                <a:solidFill>
                  <a:srgbClr val="0070C0"/>
                </a:solidFill>
                <a:latin typeface="Open Sauce Medium"/>
              </a:rPr>
              <a:t>può</a:t>
            </a:r>
            <a:r>
              <a:rPr lang="en-US" sz="3200" dirty="0">
                <a:solidFill>
                  <a:srgbClr val="0070C0"/>
                </a:solidFill>
                <a:latin typeface="Open Sauce Medium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Open Sauce Medium"/>
              </a:rPr>
              <a:t>aiutare</a:t>
            </a:r>
            <a:r>
              <a:rPr lang="en-US" sz="3200" dirty="0">
                <a:solidFill>
                  <a:srgbClr val="0070C0"/>
                </a:solidFill>
                <a:latin typeface="Open Sauce Medium"/>
              </a:rPr>
              <a:t> le </a:t>
            </a:r>
            <a:r>
              <a:rPr lang="en-US" sz="3200" dirty="0" err="1">
                <a:solidFill>
                  <a:srgbClr val="0070C0"/>
                </a:solidFill>
                <a:latin typeface="Open Sauce Medium"/>
              </a:rPr>
              <a:t>aziende</a:t>
            </a:r>
            <a:r>
              <a:rPr lang="en-US" sz="3200" dirty="0">
                <a:solidFill>
                  <a:srgbClr val="0070C0"/>
                </a:solidFill>
                <a:latin typeface="Open Sauce Medium"/>
              </a:rPr>
              <a:t>?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339700A7-84D2-3854-A3ED-33B764AAF2C6}"/>
              </a:ext>
            </a:extLst>
          </p:cNvPr>
          <p:cNvSpPr txBox="1"/>
          <p:nvPr/>
        </p:nvSpPr>
        <p:spPr>
          <a:xfrm>
            <a:off x="393349" y="2996428"/>
            <a:ext cx="7714331" cy="14307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14313" indent="-214313" algn="just" defTabSz="457223">
              <a:lnSpc>
                <a:spcPct val="130000"/>
              </a:lnSpc>
              <a:buClrTx/>
              <a:buFont typeface="Wingdings" pitchFamily="2" charset="2"/>
              <a:buChar char="Ø"/>
              <a:defRPr/>
            </a:pPr>
            <a:endParaRPr lang="it-IT" sz="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 algn="just" defTabSz="457223">
              <a:lnSpc>
                <a:spcPct val="130000"/>
              </a:lnSpc>
              <a:buClrTx/>
              <a:buFont typeface="Wingdings" pitchFamily="2" charset="2"/>
              <a:buChar char="Ø"/>
              <a:defRPr/>
            </a:pP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QUALI SIANO GLI OBBLIGHI TECNOLOGICI E DOCUMENTALI PREVISTI, …</a:t>
            </a:r>
          </a:p>
          <a:p>
            <a:pPr marL="214313" indent="-214313" algn="just" defTabSz="457223">
              <a:lnSpc>
                <a:spcPct val="130000"/>
              </a:lnSpc>
              <a:buClrTx/>
              <a:buFont typeface="Wingdings" pitchFamily="2" charset="2"/>
              <a:buChar char="Ø"/>
              <a:defRPr/>
            </a:pP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QUALI SIANO GLI OBBLIGHI DI NOTIFICA, …</a:t>
            </a:r>
          </a:p>
          <a:p>
            <a:pPr marL="214313" indent="-214313" algn="just" defTabSz="457223">
              <a:lnSpc>
                <a:spcPct val="130000"/>
              </a:lnSpc>
              <a:buClrTx/>
              <a:buFont typeface="Wingdings" pitchFamily="2" charset="2"/>
              <a:buChar char="Ø"/>
              <a:defRPr/>
            </a:pP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QUALI POSSONO ESSERE GLI OBBLIGHI SULLA PROPRIA CATENA DI FORNITURA, …</a:t>
            </a:r>
          </a:p>
          <a:p>
            <a:pPr marL="214313" indent="-214313" algn="just" defTabSz="457223">
              <a:lnSpc>
                <a:spcPct val="130000"/>
              </a:lnSpc>
              <a:buClrTx/>
              <a:buFont typeface="Wingdings" pitchFamily="2" charset="2"/>
              <a:buChar char="Ø"/>
              <a:defRPr/>
            </a:pP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QUALI SONO LE SCADENZE TEMPORALI PREVISTE E LE EVENTUALI SANZIONI</a:t>
            </a:r>
          </a:p>
          <a:p>
            <a:pPr marL="214313" indent="-214313" algn="just" defTabSz="457223">
              <a:lnSpc>
                <a:spcPct val="130000"/>
              </a:lnSpc>
              <a:buClrTx/>
              <a:buFont typeface="Wingdings" pitchFamily="2" charset="2"/>
              <a:buChar char="Ø"/>
              <a:defRPr/>
            </a:pP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E COME L’AZIENDA E’ POSIZIONATA RISPETTO AGLI OBBLIGHI PREVISTI </a:t>
            </a:r>
          </a:p>
          <a:p>
            <a:pPr marL="214313" indent="-214313" algn="just" defTabSz="457223">
              <a:lnSpc>
                <a:spcPct val="130000"/>
              </a:lnSpc>
              <a:buClrTx/>
              <a:buFont typeface="Wingdings" pitchFamily="2" charset="2"/>
              <a:buChar char="Ø"/>
              <a:defRPr/>
            </a:pPr>
            <a:endParaRPr lang="it-IT" sz="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76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22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8C0821-8265-DFCF-1E49-9BA185DD3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C1CADB9-E82F-DE83-560B-0AF635D3A8DF}"/>
              </a:ext>
            </a:extLst>
          </p:cNvPr>
          <p:cNvSpPr/>
          <p:nvPr/>
        </p:nvSpPr>
        <p:spPr>
          <a:xfrm>
            <a:off x="4702600" y="1940426"/>
            <a:ext cx="4048051" cy="1718897"/>
          </a:xfrm>
          <a:prstGeom prst="rect">
            <a:avLst/>
          </a:prstGeom>
          <a:solidFill>
            <a:schemeClr val="bg1">
              <a:lumMod val="75000"/>
            </a:schemeClr>
          </a:solidFill>
          <a:ln w="34925">
            <a:solidFill>
              <a:schemeClr val="accent3">
                <a:lumMod val="75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sz="105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0DCC1B-F8E6-70A1-A7D7-C3BB1AAB1130}"/>
              </a:ext>
            </a:extLst>
          </p:cNvPr>
          <p:cNvSpPr txBox="1"/>
          <p:nvPr/>
        </p:nvSpPr>
        <p:spPr>
          <a:xfrm>
            <a:off x="7186212" y="1388979"/>
            <a:ext cx="1669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Ass’t e formazione NIS2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BC1FBB-ECB1-0F6E-17AF-C7C086833358}"/>
              </a:ext>
            </a:extLst>
          </p:cNvPr>
          <p:cNvSpPr txBox="1"/>
          <p:nvPr/>
        </p:nvSpPr>
        <p:spPr>
          <a:xfrm>
            <a:off x="430675" y="169871"/>
            <a:ext cx="5853808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23">
              <a:defRPr/>
            </a:pPr>
            <a:r>
              <a:rPr lang="en-US" sz="3200" dirty="0">
                <a:solidFill>
                  <a:srgbClr val="0070C0"/>
                </a:solidFill>
                <a:latin typeface="Open Sauce Medium"/>
              </a:rPr>
              <a:t>NIS2: come Confindustria </a:t>
            </a:r>
            <a:r>
              <a:rPr lang="en-US" sz="3200" dirty="0" err="1">
                <a:solidFill>
                  <a:srgbClr val="0070C0"/>
                </a:solidFill>
                <a:latin typeface="Open Sauce Medium"/>
              </a:rPr>
              <a:t>può</a:t>
            </a:r>
            <a:r>
              <a:rPr lang="en-US" sz="3200" dirty="0">
                <a:solidFill>
                  <a:srgbClr val="0070C0"/>
                </a:solidFill>
                <a:latin typeface="Open Sauce Medium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Open Sauce Medium"/>
              </a:rPr>
              <a:t>aiutare</a:t>
            </a:r>
            <a:r>
              <a:rPr lang="en-US" sz="3200" dirty="0">
                <a:solidFill>
                  <a:srgbClr val="0070C0"/>
                </a:solidFill>
                <a:latin typeface="Open Sauce Medium"/>
              </a:rPr>
              <a:t> le </a:t>
            </a:r>
            <a:r>
              <a:rPr lang="en-US" sz="3200" dirty="0" err="1">
                <a:solidFill>
                  <a:srgbClr val="0070C0"/>
                </a:solidFill>
                <a:latin typeface="Open Sauce Medium"/>
              </a:rPr>
              <a:t>aziende</a:t>
            </a:r>
            <a:r>
              <a:rPr lang="en-US" sz="3200" dirty="0">
                <a:solidFill>
                  <a:srgbClr val="0070C0"/>
                </a:solidFill>
                <a:latin typeface="Open Sauce Medium"/>
              </a:rPr>
              <a:t>?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9CD66C36-976A-663E-D741-EC190E362A3B}"/>
              </a:ext>
            </a:extLst>
          </p:cNvPr>
          <p:cNvSpPr txBox="1"/>
          <p:nvPr/>
        </p:nvSpPr>
        <p:spPr>
          <a:xfrm>
            <a:off x="393349" y="1394553"/>
            <a:ext cx="7714331" cy="2303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14313" indent="-214313" algn="just" defTabSz="457223">
              <a:lnSpc>
                <a:spcPct val="130000"/>
              </a:lnSpc>
              <a:buClrTx/>
              <a:buFont typeface="Arial" panose="020B0604020202020204" pitchFamily="34" charset="0"/>
              <a:buChar char="•"/>
              <a:defRPr/>
            </a:pPr>
            <a:endParaRPr lang="it-IT" sz="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 algn="just" defTabSz="457223">
              <a:lnSpc>
                <a:spcPct val="130000"/>
              </a:lnSpc>
              <a:buClrTx/>
              <a:buFont typeface="Arial" panose="020B0604020202020204" pitchFamily="34" charset="0"/>
              <a:buChar char="•"/>
              <a:defRPr/>
            </a:pPr>
            <a:endParaRPr lang="it-IT" sz="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8CA648B2-DA83-347D-4F02-566F8FCE4806}"/>
              </a:ext>
            </a:extLst>
          </p:cNvPr>
          <p:cNvSpPr txBox="1"/>
          <p:nvPr/>
        </p:nvSpPr>
        <p:spPr>
          <a:xfrm>
            <a:off x="393349" y="1369162"/>
            <a:ext cx="3876501" cy="14307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457223">
              <a:lnSpc>
                <a:spcPct val="130000"/>
              </a:lnSpc>
              <a:buClrTx/>
              <a:defRPr/>
            </a:pP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OPPURE ….</a:t>
            </a:r>
          </a:p>
          <a:p>
            <a:pPr algn="just" defTabSz="457223">
              <a:lnSpc>
                <a:spcPct val="130000"/>
              </a:lnSpc>
              <a:buClrTx/>
              <a:defRPr/>
            </a:pP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just" defTabSz="457223">
              <a:lnSpc>
                <a:spcPct val="130000"/>
              </a:lnSpc>
              <a:buClrTx/>
              <a:buFont typeface="Wingdings" pitchFamily="2" charset="2"/>
              <a:buChar char="Ø"/>
              <a:defRPr/>
            </a:pP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POSSIAMO ACCOMPAGNARE LE AZIENDE LUNGO TUTTO IL PERCORSO DI FORMAZIONE, DI COMPRENSIONE E DI ADEMPIMENTO DEGLI OBBLIGHI PREVISTI DALLA NIS2</a:t>
            </a:r>
          </a:p>
          <a:p>
            <a:pPr marL="214313" indent="-214313" algn="just" defTabSz="457223">
              <a:lnSpc>
                <a:spcPct val="130000"/>
              </a:lnSpc>
              <a:buClrTx/>
              <a:buFont typeface="Wingdings" pitchFamily="2" charset="2"/>
              <a:buChar char="Ø"/>
              <a:defRPr/>
            </a:pPr>
            <a:endParaRPr lang="it-IT" sz="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 algn="just" defTabSz="457223">
              <a:lnSpc>
                <a:spcPct val="130000"/>
              </a:lnSpc>
              <a:buClrTx/>
              <a:buFont typeface="Wingdings" pitchFamily="2" charset="2"/>
              <a:buChar char="Ø"/>
              <a:defRPr/>
            </a:pPr>
            <a:endParaRPr lang="it-IT" sz="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FA7241-3F4B-D74A-22F6-13F445C92D28}"/>
              </a:ext>
            </a:extLst>
          </p:cNvPr>
          <p:cNvSpPr txBox="1"/>
          <p:nvPr/>
        </p:nvSpPr>
        <p:spPr>
          <a:xfrm>
            <a:off x="4978254" y="1478761"/>
            <a:ext cx="3080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T" sz="12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NIS2: percorso di accompagnamento nell’adempimento degli obblighi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05719D-D05A-6AB9-8F7D-AE391E0E1042}"/>
              </a:ext>
            </a:extLst>
          </p:cNvPr>
          <p:cNvSpPr/>
          <p:nvPr/>
        </p:nvSpPr>
        <p:spPr>
          <a:xfrm>
            <a:off x="4859070" y="2672722"/>
            <a:ext cx="1370012" cy="848512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Ass’t Cyber</a:t>
            </a:r>
          </a:p>
        </p:txBody>
      </p:sp>
    </p:spTree>
    <p:extLst>
      <p:ext uri="{BB962C8B-B14F-4D97-AF65-F5344CB8AC3E}">
        <p14:creationId xmlns:p14="http://schemas.microsoft.com/office/powerpoint/2010/main" val="309401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2" grpId="0"/>
      <p:bldP spid="10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5D4882-35D6-085F-7FA3-7BA4A6A04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BE78A55-8362-16EE-A7F0-3283F68C5F28}"/>
              </a:ext>
            </a:extLst>
          </p:cNvPr>
          <p:cNvSpPr txBox="1"/>
          <p:nvPr/>
        </p:nvSpPr>
        <p:spPr>
          <a:xfrm>
            <a:off x="430675" y="169871"/>
            <a:ext cx="5853808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23">
              <a:defRPr/>
            </a:pPr>
            <a:r>
              <a:rPr lang="en-US" sz="3200" dirty="0">
                <a:solidFill>
                  <a:srgbClr val="0070C0"/>
                </a:solidFill>
                <a:latin typeface="Open Sauce Medium"/>
              </a:rPr>
              <a:t>NIS2: come Confindustria </a:t>
            </a:r>
            <a:r>
              <a:rPr lang="en-US" sz="3200" dirty="0" err="1">
                <a:solidFill>
                  <a:srgbClr val="0070C0"/>
                </a:solidFill>
                <a:latin typeface="Open Sauce Medium"/>
              </a:rPr>
              <a:t>può</a:t>
            </a:r>
            <a:r>
              <a:rPr lang="en-US" sz="3200" dirty="0">
                <a:solidFill>
                  <a:srgbClr val="0070C0"/>
                </a:solidFill>
                <a:latin typeface="Open Sauce Medium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Open Sauce Medium"/>
              </a:rPr>
              <a:t>aiutare</a:t>
            </a:r>
            <a:r>
              <a:rPr lang="en-US" sz="3200" dirty="0">
                <a:solidFill>
                  <a:srgbClr val="0070C0"/>
                </a:solidFill>
                <a:latin typeface="Open Sauce Medium"/>
              </a:rPr>
              <a:t> le </a:t>
            </a:r>
            <a:r>
              <a:rPr lang="en-US" sz="3200" dirty="0" err="1">
                <a:solidFill>
                  <a:srgbClr val="0070C0"/>
                </a:solidFill>
                <a:latin typeface="Open Sauce Medium"/>
              </a:rPr>
              <a:t>aziende</a:t>
            </a:r>
            <a:r>
              <a:rPr lang="en-US" sz="3200" dirty="0">
                <a:solidFill>
                  <a:srgbClr val="0070C0"/>
                </a:solidFill>
                <a:latin typeface="Open Sauce Medium"/>
              </a:rPr>
              <a:t>?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072FDF15-9B7A-4067-1393-DA2DE2BEFC94}"/>
              </a:ext>
            </a:extLst>
          </p:cNvPr>
          <p:cNvSpPr txBox="1"/>
          <p:nvPr/>
        </p:nvSpPr>
        <p:spPr>
          <a:xfrm>
            <a:off x="465486" y="1917067"/>
            <a:ext cx="7714331" cy="2303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14313" indent="-214313" algn="just" defTabSz="457223">
              <a:lnSpc>
                <a:spcPct val="130000"/>
              </a:lnSpc>
              <a:buClrTx/>
              <a:buFont typeface="Arial" panose="020B0604020202020204" pitchFamily="34" charset="0"/>
              <a:buChar char="•"/>
              <a:defRPr/>
            </a:pPr>
            <a:endParaRPr lang="it-IT" sz="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 algn="just" defTabSz="457223">
              <a:lnSpc>
                <a:spcPct val="130000"/>
              </a:lnSpc>
              <a:buClrTx/>
              <a:buFont typeface="Arial" panose="020B0604020202020204" pitchFamily="34" charset="0"/>
              <a:buChar char="•"/>
              <a:defRPr/>
            </a:pPr>
            <a:endParaRPr lang="it-IT" sz="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F1CCA24-136F-4937-B789-DB589C8EAD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29636"/>
              </p:ext>
            </p:extLst>
          </p:nvPr>
        </p:nvGraphicFramePr>
        <p:xfrm>
          <a:off x="430675" y="2462940"/>
          <a:ext cx="4025901" cy="1755775"/>
        </p:xfrm>
        <a:graphic>
          <a:graphicData uri="http://schemas.openxmlformats.org/drawingml/2006/table">
            <a:tbl>
              <a:tblPr/>
              <a:tblGrid>
                <a:gridCol w="1341967">
                  <a:extLst>
                    <a:ext uri="{9D8B030D-6E8A-4147-A177-3AD203B41FA5}">
                      <a16:colId xmlns:a16="http://schemas.microsoft.com/office/drawing/2014/main" val="391358199"/>
                    </a:ext>
                  </a:extLst>
                </a:gridCol>
                <a:gridCol w="1341967">
                  <a:extLst>
                    <a:ext uri="{9D8B030D-6E8A-4147-A177-3AD203B41FA5}">
                      <a16:colId xmlns:a16="http://schemas.microsoft.com/office/drawing/2014/main" val="839767100"/>
                    </a:ext>
                  </a:extLst>
                </a:gridCol>
                <a:gridCol w="1341967">
                  <a:extLst>
                    <a:ext uri="{9D8B030D-6E8A-4147-A177-3AD203B41FA5}">
                      <a16:colId xmlns:a16="http://schemas.microsoft.com/office/drawing/2014/main" val="4226330056"/>
                    </a:ext>
                  </a:extLst>
                </a:gridCol>
              </a:tblGrid>
              <a:tr h="279400"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b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OFFERTA SERVIZI DI CONSULENZA PROGRAMMA NEURAL A PACCHETTO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7454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endParaRPr lang="en-US" sz="100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endParaRPr lang="en-US" sz="1000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endParaRPr lang="en-US" sz="100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5970961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GG. CONSULENZA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Valore del servizio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COSTO PER L'AZIENDA (PI-MI)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284182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dirty="0"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dirty="0">
                          <a:effectLst/>
                          <a:latin typeface="Aptos Narrow" panose="020B0004020202020204" pitchFamily="34" charset="0"/>
                        </a:rPr>
                        <a:t> €               6.000,00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dirty="0">
                          <a:effectLst/>
                          <a:latin typeface="Aptos Narrow" panose="020B0004020202020204" pitchFamily="34" charset="0"/>
                        </a:rPr>
                        <a:t> € 1.800,00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1702070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dirty="0"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dirty="0">
                          <a:effectLst/>
                          <a:latin typeface="Aptos Narrow" panose="020B0004020202020204" pitchFamily="34" charset="0"/>
                        </a:rPr>
                        <a:t> €               12.000,00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dirty="0">
                          <a:effectLst/>
                          <a:latin typeface="Aptos Narrow" panose="020B0004020202020204" pitchFamily="34" charset="0"/>
                        </a:rPr>
                        <a:t> € 3.600,00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075469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>
                          <a:effectLst/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dirty="0">
                          <a:effectLst/>
                          <a:latin typeface="Aptos Narrow" panose="020B0004020202020204" pitchFamily="34" charset="0"/>
                        </a:rPr>
                        <a:t> €               18.000,00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dirty="0">
                          <a:effectLst/>
                          <a:latin typeface="Aptos Narrow" panose="020B0004020202020204" pitchFamily="34" charset="0"/>
                        </a:rPr>
                        <a:t> € 5.400,00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9046879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0" dirty="0">
                          <a:effectLst/>
                          <a:latin typeface="Aptos Narrow" panose="020B0004020202020204" pitchFamily="34" charset="0"/>
                        </a:rPr>
                        <a:t>18.5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dirty="0">
                          <a:effectLst/>
                          <a:latin typeface="Aptos Narrow" panose="020B0004020202020204" pitchFamily="34" charset="0"/>
                        </a:rPr>
                        <a:t> €               22.000,00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dirty="0">
                          <a:effectLst/>
                          <a:latin typeface="Aptos Narrow" panose="020B0004020202020204" pitchFamily="34" charset="0"/>
                        </a:rPr>
                        <a:t> € 6.600,00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8844382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F9999948-635D-6628-B32A-6099ED99B336}"/>
              </a:ext>
            </a:extLst>
          </p:cNvPr>
          <p:cNvSpPr/>
          <p:nvPr/>
        </p:nvSpPr>
        <p:spPr>
          <a:xfrm>
            <a:off x="4774737" y="2462940"/>
            <a:ext cx="4048051" cy="1718897"/>
          </a:xfrm>
          <a:prstGeom prst="rect">
            <a:avLst/>
          </a:prstGeom>
          <a:solidFill>
            <a:schemeClr val="bg1">
              <a:lumMod val="75000"/>
            </a:schemeClr>
          </a:solidFill>
          <a:ln w="34925">
            <a:solidFill>
              <a:schemeClr val="accent3">
                <a:lumMod val="75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sz="105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822AD5-5606-9710-F5CF-09E6C57B0C6A}"/>
              </a:ext>
            </a:extLst>
          </p:cNvPr>
          <p:cNvSpPr txBox="1"/>
          <p:nvPr/>
        </p:nvSpPr>
        <p:spPr>
          <a:xfrm>
            <a:off x="5050391" y="2001275"/>
            <a:ext cx="3080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T" sz="12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NIS2: percorso di accompagnamento nell’adempimento degli obblighi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6F1E5C-B572-3D2B-A722-E8E463929490}"/>
              </a:ext>
            </a:extLst>
          </p:cNvPr>
          <p:cNvSpPr/>
          <p:nvPr/>
        </p:nvSpPr>
        <p:spPr>
          <a:xfrm>
            <a:off x="4849220" y="2717863"/>
            <a:ext cx="2644301" cy="140677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sz="105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ADE2DA-F3D6-7AA0-2331-755541BA32E2}"/>
              </a:ext>
            </a:extLst>
          </p:cNvPr>
          <p:cNvSpPr txBox="1"/>
          <p:nvPr/>
        </p:nvSpPr>
        <p:spPr>
          <a:xfrm>
            <a:off x="5798482" y="2824034"/>
            <a:ext cx="1669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Ass’t e formazione NIS2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FAF09C-8B6C-663A-B5B8-3199317B224E}"/>
              </a:ext>
            </a:extLst>
          </p:cNvPr>
          <p:cNvSpPr/>
          <p:nvPr/>
        </p:nvSpPr>
        <p:spPr>
          <a:xfrm>
            <a:off x="4931207" y="3195236"/>
            <a:ext cx="1370012" cy="848512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Ass’t Cyber</a:t>
            </a:r>
          </a:p>
        </p:txBody>
      </p:sp>
    </p:spTree>
    <p:extLst>
      <p:ext uri="{BB962C8B-B14F-4D97-AF65-F5344CB8AC3E}">
        <p14:creationId xmlns:p14="http://schemas.microsoft.com/office/powerpoint/2010/main" val="66170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5A7B3-010A-C1CF-5EAB-062CE410B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364C8FB-C306-3BBE-EBB2-258ADE6D3263}"/>
              </a:ext>
            </a:extLst>
          </p:cNvPr>
          <p:cNvSpPr txBox="1"/>
          <p:nvPr/>
        </p:nvSpPr>
        <p:spPr>
          <a:xfrm>
            <a:off x="430675" y="169871"/>
            <a:ext cx="5853808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23">
              <a:defRPr/>
            </a:pPr>
            <a:r>
              <a:rPr lang="en-US" sz="3200" dirty="0">
                <a:solidFill>
                  <a:srgbClr val="0070C0"/>
                </a:solidFill>
                <a:latin typeface="Open Sauce Medium"/>
              </a:rPr>
              <a:t>QUINDI RIEPILOGANDO ….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EB77DF5E-1B5A-518E-ECBA-7A41D150EE1D}"/>
              </a:ext>
            </a:extLst>
          </p:cNvPr>
          <p:cNvSpPr txBox="1"/>
          <p:nvPr/>
        </p:nvSpPr>
        <p:spPr>
          <a:xfrm>
            <a:off x="465486" y="1917067"/>
            <a:ext cx="7714331" cy="2303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14313" indent="-214313" algn="just" defTabSz="457223">
              <a:lnSpc>
                <a:spcPct val="130000"/>
              </a:lnSpc>
              <a:buClrTx/>
              <a:buFont typeface="Arial" panose="020B0604020202020204" pitchFamily="34" charset="0"/>
              <a:buChar char="•"/>
              <a:defRPr/>
            </a:pPr>
            <a:endParaRPr lang="it-IT" sz="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 algn="just" defTabSz="457223">
              <a:lnSpc>
                <a:spcPct val="130000"/>
              </a:lnSpc>
              <a:buClrTx/>
              <a:buFont typeface="Arial" panose="020B0604020202020204" pitchFamily="34" charset="0"/>
              <a:buChar char="•"/>
              <a:defRPr/>
            </a:pPr>
            <a:endParaRPr lang="it-IT" sz="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F076345A-83A1-C5E1-393C-68AD8D414340}"/>
              </a:ext>
            </a:extLst>
          </p:cNvPr>
          <p:cNvGraphicFramePr>
            <a:graphicFrameLocks noGrp="1"/>
          </p:cNvGraphicFramePr>
          <p:nvPr/>
        </p:nvGraphicFramePr>
        <p:xfrm>
          <a:off x="430675" y="2462940"/>
          <a:ext cx="4025901" cy="1755775"/>
        </p:xfrm>
        <a:graphic>
          <a:graphicData uri="http://schemas.openxmlformats.org/drawingml/2006/table">
            <a:tbl>
              <a:tblPr/>
              <a:tblGrid>
                <a:gridCol w="1341967">
                  <a:extLst>
                    <a:ext uri="{9D8B030D-6E8A-4147-A177-3AD203B41FA5}">
                      <a16:colId xmlns:a16="http://schemas.microsoft.com/office/drawing/2014/main" val="391358199"/>
                    </a:ext>
                  </a:extLst>
                </a:gridCol>
                <a:gridCol w="1341967">
                  <a:extLst>
                    <a:ext uri="{9D8B030D-6E8A-4147-A177-3AD203B41FA5}">
                      <a16:colId xmlns:a16="http://schemas.microsoft.com/office/drawing/2014/main" val="839767100"/>
                    </a:ext>
                  </a:extLst>
                </a:gridCol>
                <a:gridCol w="1341967">
                  <a:extLst>
                    <a:ext uri="{9D8B030D-6E8A-4147-A177-3AD203B41FA5}">
                      <a16:colId xmlns:a16="http://schemas.microsoft.com/office/drawing/2014/main" val="4226330056"/>
                    </a:ext>
                  </a:extLst>
                </a:gridCol>
              </a:tblGrid>
              <a:tr h="279400"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b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OFFERTA SERVIZI DI CONSULENZA PROGRAMMA NEURAL A PACCHETTO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7454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endParaRPr lang="en-US" sz="100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endParaRPr lang="en-US" sz="1000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endParaRPr lang="en-US" sz="100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5970961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GG. CONSULENZA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Valore del servizio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COSTO PER L'AZIENDA (PI-MI)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284182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dirty="0"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dirty="0">
                          <a:effectLst/>
                          <a:latin typeface="Aptos Narrow" panose="020B0004020202020204" pitchFamily="34" charset="0"/>
                        </a:rPr>
                        <a:t> €               6.000,00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dirty="0">
                          <a:effectLst/>
                          <a:latin typeface="Aptos Narrow" panose="020B0004020202020204" pitchFamily="34" charset="0"/>
                        </a:rPr>
                        <a:t> € 1.800,00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1702070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dirty="0"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dirty="0">
                          <a:effectLst/>
                          <a:latin typeface="Aptos Narrow" panose="020B0004020202020204" pitchFamily="34" charset="0"/>
                        </a:rPr>
                        <a:t> €               12.000,00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dirty="0">
                          <a:effectLst/>
                          <a:latin typeface="Aptos Narrow" panose="020B0004020202020204" pitchFamily="34" charset="0"/>
                        </a:rPr>
                        <a:t> € 3.600,00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075469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>
                          <a:effectLst/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dirty="0">
                          <a:effectLst/>
                          <a:latin typeface="Aptos Narrow" panose="020B0004020202020204" pitchFamily="34" charset="0"/>
                        </a:rPr>
                        <a:t> €               18.000,00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dirty="0">
                          <a:effectLst/>
                          <a:latin typeface="Aptos Narrow" panose="020B0004020202020204" pitchFamily="34" charset="0"/>
                        </a:rPr>
                        <a:t> € 5.400,00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9046879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0" dirty="0">
                          <a:effectLst/>
                          <a:latin typeface="Aptos Narrow" panose="020B0004020202020204" pitchFamily="34" charset="0"/>
                        </a:rPr>
                        <a:t>18.5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dirty="0">
                          <a:effectLst/>
                          <a:latin typeface="Aptos Narrow" panose="020B0004020202020204" pitchFamily="34" charset="0"/>
                        </a:rPr>
                        <a:t> €               22.000,00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dirty="0">
                          <a:effectLst/>
                          <a:latin typeface="Aptos Narrow" panose="020B0004020202020204" pitchFamily="34" charset="0"/>
                        </a:rPr>
                        <a:t> € 6.600,00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8844382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1B7F5EF5-4C41-0C92-D730-3F56087B9BB4}"/>
              </a:ext>
            </a:extLst>
          </p:cNvPr>
          <p:cNvSpPr/>
          <p:nvPr/>
        </p:nvSpPr>
        <p:spPr>
          <a:xfrm>
            <a:off x="4774737" y="2462940"/>
            <a:ext cx="4048051" cy="1718897"/>
          </a:xfrm>
          <a:prstGeom prst="rect">
            <a:avLst/>
          </a:prstGeom>
          <a:solidFill>
            <a:schemeClr val="bg1">
              <a:lumMod val="75000"/>
            </a:schemeClr>
          </a:solidFill>
          <a:ln w="34925">
            <a:solidFill>
              <a:schemeClr val="accent3">
                <a:lumMod val="75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sz="105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F01BC4-54D4-7DC7-1010-A3F4825FE839}"/>
              </a:ext>
            </a:extLst>
          </p:cNvPr>
          <p:cNvSpPr txBox="1"/>
          <p:nvPr/>
        </p:nvSpPr>
        <p:spPr>
          <a:xfrm>
            <a:off x="5050391" y="2001275"/>
            <a:ext cx="3080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T" sz="12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NIS2: percorso di accompagnamento nell’adempimento degli obblighi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33A386A-34EB-538B-2277-A03732E0B0F2}"/>
              </a:ext>
            </a:extLst>
          </p:cNvPr>
          <p:cNvSpPr/>
          <p:nvPr/>
        </p:nvSpPr>
        <p:spPr>
          <a:xfrm>
            <a:off x="4849220" y="2717863"/>
            <a:ext cx="2644301" cy="140677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sz="105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54E3F4-F679-F99B-4F4E-2BA954843B6A}"/>
              </a:ext>
            </a:extLst>
          </p:cNvPr>
          <p:cNvSpPr txBox="1"/>
          <p:nvPr/>
        </p:nvSpPr>
        <p:spPr>
          <a:xfrm>
            <a:off x="5798482" y="2824034"/>
            <a:ext cx="1669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Ass’t e formazione NIS2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586344D-CB1F-E998-72B5-1582D48D7965}"/>
              </a:ext>
            </a:extLst>
          </p:cNvPr>
          <p:cNvSpPr/>
          <p:nvPr/>
        </p:nvSpPr>
        <p:spPr>
          <a:xfrm>
            <a:off x="4931207" y="3195236"/>
            <a:ext cx="1370012" cy="848512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Ass’t Cyber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6050659-212E-2FD8-7E29-2DEEAEF5CB80}"/>
              </a:ext>
            </a:extLst>
          </p:cNvPr>
          <p:cNvCxnSpPr>
            <a:cxnSpLocks/>
          </p:cNvCxnSpPr>
          <p:nvPr/>
        </p:nvCxnSpPr>
        <p:spPr>
          <a:xfrm>
            <a:off x="4282299" y="1648304"/>
            <a:ext cx="1459123" cy="1546932"/>
          </a:xfrm>
          <a:prstGeom prst="line">
            <a:avLst/>
          </a:prstGeom>
          <a:ln w="12700">
            <a:solidFill>
              <a:srgbClr val="FF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CFCFA86-0633-AA9C-EBA7-BBF5A56A31D3}"/>
              </a:ext>
            </a:extLst>
          </p:cNvPr>
          <p:cNvCxnSpPr>
            <a:cxnSpLocks/>
          </p:cNvCxnSpPr>
          <p:nvPr/>
        </p:nvCxnSpPr>
        <p:spPr>
          <a:xfrm>
            <a:off x="1366979" y="1648060"/>
            <a:ext cx="291532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6BD5D52-A581-E39A-151D-24DAAB128C16}"/>
              </a:ext>
            </a:extLst>
          </p:cNvPr>
          <p:cNvSpPr txBox="1"/>
          <p:nvPr/>
        </p:nvSpPr>
        <p:spPr>
          <a:xfrm>
            <a:off x="1366979" y="1370538"/>
            <a:ext cx="26677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chemeClr val="accent1">
                    <a:lumMod val="75000"/>
                  </a:schemeClr>
                </a:solidFill>
              </a:rPr>
              <a:t>COSTI: </a:t>
            </a:r>
            <a:r>
              <a:rPr lang="en-US" sz="1050" b="1" dirty="0" err="1">
                <a:solidFill>
                  <a:schemeClr val="accent1">
                    <a:lumMod val="75000"/>
                  </a:schemeClr>
                </a:solidFill>
              </a:rPr>
              <a:t>mPI</a:t>
            </a:r>
            <a:r>
              <a:rPr lang="en-US" sz="1050" b="1" dirty="0">
                <a:solidFill>
                  <a:schemeClr val="accent1">
                    <a:lumMod val="75000"/>
                  </a:schemeClr>
                </a:solidFill>
              </a:rPr>
              <a:t>: 0€, MI: 402,50€; GI: 2.415€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279D997-8F53-7E50-BC97-D324569C7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207" y="1719928"/>
            <a:ext cx="588109" cy="58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62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83562-2A7A-8FFC-2C4A-371BAC97D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2">
            <a:extLst>
              <a:ext uri="{FF2B5EF4-FFF2-40B4-BE49-F238E27FC236}">
                <a16:creationId xmlns:a16="http://schemas.microsoft.com/office/drawing/2014/main" id="{C51D10F9-5EF6-85C2-6C71-9030D818C932}"/>
              </a:ext>
            </a:extLst>
          </p:cNvPr>
          <p:cNvSpPr/>
          <p:nvPr/>
        </p:nvSpPr>
        <p:spPr>
          <a:xfrm rot="-9504825">
            <a:off x="434293" y="744601"/>
            <a:ext cx="4601791" cy="3967493"/>
          </a:xfrm>
          <a:custGeom>
            <a:avLst/>
            <a:gdLst/>
            <a:ahLst/>
            <a:cxnLst/>
            <a:rect l="l" t="t" r="r" b="b"/>
            <a:pathLst>
              <a:path w="17836200" h="12161046">
                <a:moveTo>
                  <a:pt x="0" y="0"/>
                </a:moveTo>
                <a:lnTo>
                  <a:pt x="17836200" y="0"/>
                </a:lnTo>
                <a:lnTo>
                  <a:pt x="17836200" y="12161045"/>
                </a:lnTo>
                <a:lnTo>
                  <a:pt x="0" y="121610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23">
              <a:defRPr/>
            </a:pPr>
            <a:endParaRPr lang="it-IT" sz="9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18D8DD8D-79EE-35C5-03E5-85C7E876F489}"/>
              </a:ext>
            </a:extLst>
          </p:cNvPr>
          <p:cNvSpPr txBox="1"/>
          <p:nvPr/>
        </p:nvSpPr>
        <p:spPr>
          <a:xfrm>
            <a:off x="411484" y="496644"/>
            <a:ext cx="7751189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23">
              <a:defRPr/>
            </a:pPr>
            <a:r>
              <a:rPr lang="en-US" sz="3000" i="1" dirty="0">
                <a:solidFill>
                  <a:srgbClr val="0AA00D"/>
                </a:solidFill>
                <a:latin typeface="+mj-lt"/>
              </a:rPr>
              <a:t>NIS2</a:t>
            </a:r>
            <a:r>
              <a:rPr lang="en-US" sz="3000" i="1" dirty="0">
                <a:solidFill>
                  <a:srgbClr val="0070C0"/>
                </a:solidFill>
                <a:latin typeface="+mj-lt"/>
              </a:rPr>
              <a:t> vs. ISO 27001</a:t>
            </a:r>
            <a:endParaRPr lang="en-US" sz="30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30833D94-A960-9A0E-1C25-D60895B1CA33}"/>
              </a:ext>
            </a:extLst>
          </p:cNvPr>
          <p:cNvSpPr txBox="1">
            <a:spLocks/>
          </p:cNvSpPr>
          <p:nvPr/>
        </p:nvSpPr>
        <p:spPr>
          <a:xfrm>
            <a:off x="6405372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 rtl="0"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5A5C87-DF58-40C8-B092-1DE63DB4547E}" type="slidenum">
              <a:rPr lang="it-IT" sz="900">
                <a:latin typeface="Calibri" panose="020F0502020204030204" pitchFamily="34" charset="0"/>
                <a:cs typeface="Calibri" panose="020F0502020204030204" pitchFamily="34" charset="0"/>
              </a:rPr>
              <a:pPr/>
              <a:t>17</a:t>
            </a:fld>
            <a:endParaRPr lang="it-IT" sz="9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egnaposto numero diapositiva 1">
            <a:extLst>
              <a:ext uri="{FF2B5EF4-FFF2-40B4-BE49-F238E27FC236}">
                <a16:creationId xmlns:a16="http://schemas.microsoft.com/office/drawing/2014/main" id="{35287887-47A6-B4B7-10F9-2A64595E193C}"/>
              </a:ext>
            </a:extLst>
          </p:cNvPr>
          <p:cNvSpPr txBox="1">
            <a:spLocks/>
          </p:cNvSpPr>
          <p:nvPr/>
        </p:nvSpPr>
        <p:spPr>
          <a:xfrm>
            <a:off x="6835152" y="4826017"/>
            <a:ext cx="20574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 rtl="0"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892">
              <a:defRPr/>
            </a:pPr>
            <a:fld id="{8C44F3AF-70E3-8E4C-BA4C-670E7E8508E2}" type="slidenum">
              <a:rPr lang="it-IT" sz="750">
                <a:solidFill>
                  <a:srgbClr val="000000"/>
                </a:solidFill>
                <a:latin typeface="Calibri" panose="020F0502020204030204" pitchFamily="34" charset="0"/>
                <a:ea typeface="Source Serif 4 14pt Light" panose="02040603050405020204" pitchFamily="18" charset="0"/>
                <a:cs typeface="Calibri" panose="020F0502020204030204" pitchFamily="34" charset="0"/>
              </a:rPr>
              <a:pPr defTabSz="342892">
                <a:defRPr/>
              </a:pPr>
              <a:t>17</a:t>
            </a:fld>
            <a:endParaRPr lang="it-IT" sz="750">
              <a:solidFill>
                <a:srgbClr val="000000"/>
              </a:solidFill>
              <a:latin typeface="Calibri" panose="020F0502020204030204" pitchFamily="34" charset="0"/>
              <a:ea typeface="Source Serif 4 14pt Light" panose="02040603050405020204" pitchFamily="18" charset="0"/>
              <a:cs typeface="Calibri" panose="020F0502020204030204" pitchFamily="34" charset="0"/>
            </a:endParaRPr>
          </a:p>
        </p:txBody>
      </p:sp>
      <p:sp>
        <p:nvSpPr>
          <p:cNvPr id="5" name="Ovale 3">
            <a:extLst>
              <a:ext uri="{FF2B5EF4-FFF2-40B4-BE49-F238E27FC236}">
                <a16:creationId xmlns:a16="http://schemas.microsoft.com/office/drawing/2014/main" id="{BBBC979A-4106-DE70-63EA-96F4DB4326F7}"/>
              </a:ext>
            </a:extLst>
          </p:cNvPr>
          <p:cNvSpPr/>
          <p:nvPr/>
        </p:nvSpPr>
        <p:spPr>
          <a:xfrm>
            <a:off x="2076089" y="1160429"/>
            <a:ext cx="4230108" cy="3853689"/>
          </a:xfrm>
          <a:prstGeom prst="ellipse">
            <a:avLst/>
          </a:prstGeom>
          <a:noFill/>
          <a:ln w="38100">
            <a:solidFill>
              <a:srgbClr val="0AA00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e 4">
            <a:extLst>
              <a:ext uri="{FF2B5EF4-FFF2-40B4-BE49-F238E27FC236}">
                <a16:creationId xmlns:a16="http://schemas.microsoft.com/office/drawing/2014/main" id="{A3F20EEF-88A8-7D6C-7729-7F3B24E36BE4}"/>
              </a:ext>
            </a:extLst>
          </p:cNvPr>
          <p:cNvSpPr/>
          <p:nvPr/>
        </p:nvSpPr>
        <p:spPr>
          <a:xfrm>
            <a:off x="2575507" y="1221781"/>
            <a:ext cx="4196980" cy="385368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it-IT" sz="1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allout: linea 7">
            <a:extLst>
              <a:ext uri="{FF2B5EF4-FFF2-40B4-BE49-F238E27FC236}">
                <a16:creationId xmlns:a16="http://schemas.microsoft.com/office/drawing/2014/main" id="{FF0E420B-5212-2D50-3479-8564CC677446}"/>
              </a:ext>
            </a:extLst>
          </p:cNvPr>
          <p:cNvSpPr/>
          <p:nvPr/>
        </p:nvSpPr>
        <p:spPr>
          <a:xfrm>
            <a:off x="3281305" y="2147237"/>
            <a:ext cx="3517628" cy="2076482"/>
          </a:xfrm>
          <a:prstGeom prst="borderCallout1">
            <a:avLst>
              <a:gd name="adj1" fmla="val 182583"/>
              <a:gd name="adj2" fmla="val -38791"/>
              <a:gd name="adj3" fmla="val 165262"/>
              <a:gd name="adj4" fmla="val -26327"/>
            </a:avLst>
          </a:prstGeom>
          <a:noFill/>
          <a:ln>
            <a:noFill/>
            <a:headEnd type="none"/>
            <a:tailEnd type="oval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Gestione del rischio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Struttura organizzativa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Gestione degli incidenti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Backup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Gestione degli eventi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Continuità operativa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Sicurezza della catena di approvvigionamento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Gestione degli asset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Gestione della rete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Valutazione e miglioramento delle prestazioni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Gestione delle risorse umane e formazione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Crittografia e cifratura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Gestione delle identità e degli accessi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Ciclo di sviluppo sicure delle applicazioni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endParaRPr lang="it-IT" sz="105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llout: linea 12">
            <a:extLst>
              <a:ext uri="{FF2B5EF4-FFF2-40B4-BE49-F238E27FC236}">
                <a16:creationId xmlns:a16="http://schemas.microsoft.com/office/drawing/2014/main" id="{5E2F50EB-215E-009F-1248-D48BF7A6E326}"/>
              </a:ext>
            </a:extLst>
          </p:cNvPr>
          <p:cNvSpPr/>
          <p:nvPr/>
        </p:nvSpPr>
        <p:spPr>
          <a:xfrm>
            <a:off x="492940" y="3429421"/>
            <a:ext cx="1366850" cy="445108"/>
          </a:xfrm>
          <a:prstGeom prst="borderCallout1">
            <a:avLst>
              <a:gd name="adj1" fmla="val 54784"/>
              <a:gd name="adj2" fmla="val 99146"/>
              <a:gd name="adj3" fmla="val -70363"/>
              <a:gd name="adj4" fmla="val 135301"/>
            </a:avLst>
          </a:prstGeom>
          <a:noFill/>
          <a:ln>
            <a:solidFill>
              <a:schemeClr val="accent3">
                <a:lumMod val="75000"/>
              </a:schemeClr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b="1" dirty="0">
                <a:solidFill>
                  <a:srgbClr val="0AA0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Segnalazione </a:t>
            </a:r>
          </a:p>
          <a:p>
            <a:pPr algn="ctr"/>
            <a:r>
              <a:rPr lang="it-IT" sz="1050" b="1" dirty="0">
                <a:solidFill>
                  <a:srgbClr val="0AA0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Incidenti a ACN</a:t>
            </a:r>
          </a:p>
        </p:txBody>
      </p:sp>
      <p:sp>
        <p:nvSpPr>
          <p:cNvPr id="10" name="Callout: linea 13">
            <a:extLst>
              <a:ext uri="{FF2B5EF4-FFF2-40B4-BE49-F238E27FC236}">
                <a16:creationId xmlns:a16="http://schemas.microsoft.com/office/drawing/2014/main" id="{622A3AE0-807B-D946-F40B-BCACB07AB573}"/>
              </a:ext>
            </a:extLst>
          </p:cNvPr>
          <p:cNvSpPr/>
          <p:nvPr/>
        </p:nvSpPr>
        <p:spPr>
          <a:xfrm>
            <a:off x="274839" y="1944816"/>
            <a:ext cx="1891673" cy="345016"/>
          </a:xfrm>
          <a:prstGeom prst="borderCallout1">
            <a:avLst>
              <a:gd name="adj1" fmla="val 54784"/>
              <a:gd name="adj2" fmla="val 99146"/>
              <a:gd name="adj3" fmla="val 136638"/>
              <a:gd name="adj4" fmla="val 118983"/>
            </a:avLst>
          </a:prstGeom>
          <a:noFill/>
          <a:ln>
            <a:solidFill>
              <a:schemeClr val="accent3">
                <a:lumMod val="75000"/>
              </a:schemeClr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b="1" dirty="0">
                <a:solidFill>
                  <a:srgbClr val="0AA0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Registrazione </a:t>
            </a:r>
          </a:p>
          <a:p>
            <a:pPr algn="ctr"/>
            <a:r>
              <a:rPr lang="it-IT" sz="1050" b="1" dirty="0">
                <a:solidFill>
                  <a:srgbClr val="0AA0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 piattaforma</a:t>
            </a:r>
          </a:p>
        </p:txBody>
      </p:sp>
      <p:sp>
        <p:nvSpPr>
          <p:cNvPr id="11" name="Callout: linea 16">
            <a:extLst>
              <a:ext uri="{FF2B5EF4-FFF2-40B4-BE49-F238E27FC236}">
                <a16:creationId xmlns:a16="http://schemas.microsoft.com/office/drawing/2014/main" id="{EB050A14-5ED8-FF47-3D4A-827B43FECFEF}"/>
              </a:ext>
            </a:extLst>
          </p:cNvPr>
          <p:cNvSpPr/>
          <p:nvPr/>
        </p:nvSpPr>
        <p:spPr>
          <a:xfrm>
            <a:off x="7241841" y="1897888"/>
            <a:ext cx="1351223" cy="391944"/>
          </a:xfrm>
          <a:prstGeom prst="borderCallout1">
            <a:avLst>
              <a:gd name="adj1" fmla="val 57807"/>
              <a:gd name="adj2" fmla="val 128"/>
              <a:gd name="adj3" fmla="val 102561"/>
              <a:gd name="adj4" fmla="val -64627"/>
            </a:avLst>
          </a:prstGeom>
          <a:noFill/>
          <a:ln>
            <a:solidFill>
              <a:srgbClr val="0070C0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b="1" dirty="0">
                <a:solidFill>
                  <a:srgbClr val="2771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Audit di terza parte</a:t>
            </a:r>
          </a:p>
        </p:txBody>
      </p:sp>
      <p:sp>
        <p:nvSpPr>
          <p:cNvPr id="17" name="Callout: linea 18">
            <a:extLst>
              <a:ext uri="{FF2B5EF4-FFF2-40B4-BE49-F238E27FC236}">
                <a16:creationId xmlns:a16="http://schemas.microsoft.com/office/drawing/2014/main" id="{2782DF3C-E7D7-D88C-E057-4D6503CB234D}"/>
              </a:ext>
            </a:extLst>
          </p:cNvPr>
          <p:cNvSpPr/>
          <p:nvPr/>
        </p:nvSpPr>
        <p:spPr>
          <a:xfrm>
            <a:off x="6534938" y="1155450"/>
            <a:ext cx="1779260" cy="354257"/>
          </a:xfrm>
          <a:prstGeom prst="borderCallout1">
            <a:avLst>
              <a:gd name="adj1" fmla="val 57807"/>
              <a:gd name="adj2" fmla="val 128"/>
              <a:gd name="adj3" fmla="val 150585"/>
              <a:gd name="adj4" fmla="val -37557"/>
            </a:avLst>
          </a:prstGeom>
          <a:noFill/>
          <a:ln>
            <a:solidFill>
              <a:srgbClr val="0070C0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b="1" dirty="0">
                <a:solidFill>
                  <a:srgbClr val="2771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Statement of </a:t>
            </a:r>
            <a:r>
              <a:rPr lang="it-IT" sz="1050" b="1" dirty="0" err="1">
                <a:solidFill>
                  <a:srgbClr val="2771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applicability</a:t>
            </a:r>
            <a:endParaRPr lang="it-IT" sz="1050" b="1" dirty="0">
              <a:solidFill>
                <a:srgbClr val="2771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Callout: linea 11">
            <a:extLst>
              <a:ext uri="{FF2B5EF4-FFF2-40B4-BE49-F238E27FC236}">
                <a16:creationId xmlns:a16="http://schemas.microsoft.com/office/drawing/2014/main" id="{C9739F0A-913E-A047-9804-5F4FF2EEAB2A}"/>
              </a:ext>
            </a:extLst>
          </p:cNvPr>
          <p:cNvSpPr/>
          <p:nvPr/>
        </p:nvSpPr>
        <p:spPr>
          <a:xfrm>
            <a:off x="7455589" y="2645258"/>
            <a:ext cx="1717217" cy="391944"/>
          </a:xfrm>
          <a:prstGeom prst="borderCallout1">
            <a:avLst>
              <a:gd name="adj1" fmla="val 57807"/>
              <a:gd name="adj2" fmla="val 128"/>
              <a:gd name="adj3" fmla="val 40539"/>
              <a:gd name="adj4" fmla="val -55742"/>
            </a:avLst>
          </a:prstGeom>
          <a:noFill/>
          <a:ln>
            <a:solidFill>
              <a:srgbClr val="0070C0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b="1" dirty="0">
                <a:solidFill>
                  <a:srgbClr val="2771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Requisiti di altre Leggi (GDPR, </a:t>
            </a:r>
            <a:r>
              <a:rPr lang="it-IT" sz="1050" b="1" dirty="0" err="1">
                <a:solidFill>
                  <a:srgbClr val="2771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propr.intellettuale</a:t>
            </a:r>
            <a:r>
              <a:rPr lang="it-IT" sz="1050" b="1" dirty="0">
                <a:solidFill>
                  <a:srgbClr val="2771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4" name="Callout: linea 15">
            <a:extLst>
              <a:ext uri="{FF2B5EF4-FFF2-40B4-BE49-F238E27FC236}">
                <a16:creationId xmlns:a16="http://schemas.microsoft.com/office/drawing/2014/main" id="{26FEA380-4A33-0A0C-7B82-8CCCE8BEA4CB}"/>
              </a:ext>
            </a:extLst>
          </p:cNvPr>
          <p:cNvSpPr/>
          <p:nvPr/>
        </p:nvSpPr>
        <p:spPr>
          <a:xfrm>
            <a:off x="6933780" y="3731752"/>
            <a:ext cx="2178177" cy="510771"/>
          </a:xfrm>
          <a:prstGeom prst="borderCallout1">
            <a:avLst>
              <a:gd name="adj1" fmla="val 50360"/>
              <a:gd name="adj2" fmla="val -1674"/>
              <a:gd name="adj3" fmla="val 3376"/>
              <a:gd name="adj4" fmla="val -27137"/>
            </a:avLst>
          </a:prstGeom>
          <a:solidFill>
            <a:schemeClr val="bg1"/>
          </a:solidFill>
          <a:ln>
            <a:solidFill>
              <a:srgbClr val="0070C0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b="1" dirty="0">
                <a:solidFill>
                  <a:srgbClr val="2771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Alcuni Requisiti specifici: Protezione registrazioni, Protezione dei dati durante gli audit</a:t>
            </a:r>
          </a:p>
        </p:txBody>
      </p:sp>
    </p:spTree>
    <p:extLst>
      <p:ext uri="{BB962C8B-B14F-4D97-AF65-F5344CB8AC3E}">
        <p14:creationId xmlns:p14="http://schemas.microsoft.com/office/powerpoint/2010/main" val="1759244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033DEC-E249-BC97-AF62-C87E84832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739A8A8-A577-5954-275F-2963D5D71B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9BB7DC-FD17-FEFA-7C01-BE3EC6E2B3B9}"/>
              </a:ext>
            </a:extLst>
          </p:cNvPr>
          <p:cNvSpPr txBox="1"/>
          <p:nvPr/>
        </p:nvSpPr>
        <p:spPr>
          <a:xfrm>
            <a:off x="463172" y="345987"/>
            <a:ext cx="5853808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23">
              <a:defRPr/>
            </a:pPr>
            <a:r>
              <a:rPr lang="en-US" sz="3200" dirty="0">
                <a:solidFill>
                  <a:srgbClr val="0070C0"/>
                </a:solidFill>
                <a:latin typeface="Open Sauce Medium"/>
              </a:rPr>
              <a:t>NIS2: </a:t>
            </a:r>
            <a:r>
              <a:rPr lang="en-US" sz="3200" dirty="0" err="1">
                <a:solidFill>
                  <a:srgbClr val="0070C0"/>
                </a:solidFill>
                <a:latin typeface="Open Sauce Medium"/>
              </a:rPr>
              <a:t>cos’è</a:t>
            </a:r>
            <a:endParaRPr lang="en-US" sz="3200" dirty="0">
              <a:solidFill>
                <a:srgbClr val="0070C0"/>
              </a:solidFill>
              <a:latin typeface="Open Sauce Medium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7DD460A6-454E-34E1-0DC7-7B64ABCE2808}"/>
              </a:ext>
            </a:extLst>
          </p:cNvPr>
          <p:cNvSpPr txBox="1"/>
          <p:nvPr/>
        </p:nvSpPr>
        <p:spPr>
          <a:xfrm>
            <a:off x="1142346" y="1255237"/>
            <a:ext cx="7377468" cy="3151760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marL="285750" indent="-285750" defTabSz="457223">
              <a:lnSpc>
                <a:spcPct val="130000"/>
              </a:lnSpc>
              <a:buFont typeface="Wingdings" pitchFamily="2" charset="2"/>
              <a:buChar char="Ø"/>
            </a:pPr>
            <a:r>
              <a:rPr lang="it-IT" sz="1600" b="1" dirty="0">
                <a:solidFill>
                  <a:srgbClr val="002060"/>
                </a:solidFill>
                <a:latin typeface="Open Sauce Light"/>
              </a:rPr>
              <a:t>NIS2 E’ UNA DIRETTIVA EU, RECEPITA IN ITALIA A SETTEMBRE 2024 (D.L. …..)</a:t>
            </a:r>
          </a:p>
          <a:p>
            <a:pPr marL="285750" indent="-285750" defTabSz="457223">
              <a:lnSpc>
                <a:spcPct val="130000"/>
              </a:lnSpc>
              <a:buFont typeface="Wingdings" pitchFamily="2" charset="2"/>
              <a:buChar char="Ø"/>
            </a:pPr>
            <a:endParaRPr lang="it-IT" sz="900" b="1" dirty="0">
              <a:solidFill>
                <a:srgbClr val="002060"/>
              </a:solidFill>
              <a:latin typeface="Open Sauce Light"/>
            </a:endParaRPr>
          </a:p>
          <a:p>
            <a:pPr marL="285750" indent="-285750" defTabSz="457223">
              <a:lnSpc>
                <a:spcPct val="130000"/>
              </a:lnSpc>
              <a:buFont typeface="Wingdings" pitchFamily="2" charset="2"/>
              <a:buChar char="Ø"/>
            </a:pPr>
            <a:r>
              <a:rPr lang="it-IT" sz="1600" b="1" dirty="0">
                <a:solidFill>
                  <a:srgbClr val="002060"/>
                </a:solidFill>
                <a:latin typeface="Open Sauce Light"/>
              </a:rPr>
              <a:t>RAPPRESENTA UN </a:t>
            </a:r>
            <a:r>
              <a:rPr lang="it-IT" sz="1600" b="1" u="sng" dirty="0">
                <a:solidFill>
                  <a:srgbClr val="002060"/>
                </a:solidFill>
                <a:latin typeface="Open Sauce Light"/>
              </a:rPr>
              <a:t>OBBLIGO</a:t>
            </a:r>
            <a:r>
              <a:rPr lang="it-IT" sz="1600" b="1" dirty="0">
                <a:solidFill>
                  <a:srgbClr val="002060"/>
                </a:solidFill>
                <a:latin typeface="Open Sauce Light"/>
              </a:rPr>
              <a:t> PER LE AZIENDE ASSOGGETTATE</a:t>
            </a:r>
          </a:p>
          <a:p>
            <a:pPr marL="285750" indent="-285750" defTabSz="457223">
              <a:lnSpc>
                <a:spcPct val="130000"/>
              </a:lnSpc>
              <a:buFont typeface="Wingdings" pitchFamily="2" charset="2"/>
              <a:buChar char="Ø"/>
            </a:pPr>
            <a:endParaRPr lang="it-IT" sz="900" b="1" dirty="0">
              <a:solidFill>
                <a:srgbClr val="002060"/>
              </a:solidFill>
              <a:latin typeface="Open Sauce Light"/>
            </a:endParaRPr>
          </a:p>
          <a:p>
            <a:pPr marL="285750" indent="-285750" defTabSz="457223">
              <a:lnSpc>
                <a:spcPct val="130000"/>
              </a:lnSpc>
              <a:buFont typeface="Wingdings" pitchFamily="2" charset="2"/>
              <a:buChar char="Ø"/>
            </a:pPr>
            <a:r>
              <a:rPr lang="it-IT" sz="1600" b="1" dirty="0">
                <a:solidFill>
                  <a:srgbClr val="002060"/>
                </a:solidFill>
                <a:latin typeface="Open Sauce Light"/>
              </a:rPr>
              <a:t>IMPLICA UNA SERIE DI </a:t>
            </a:r>
            <a:r>
              <a:rPr lang="it-IT" sz="1600" b="1" u="sng" dirty="0">
                <a:solidFill>
                  <a:srgbClr val="002060"/>
                </a:solidFill>
                <a:latin typeface="Open Sauce Light"/>
              </a:rPr>
              <a:t>OBBLIGHI FORMALI</a:t>
            </a:r>
            <a:r>
              <a:rPr lang="it-IT" sz="1600" b="1" dirty="0">
                <a:solidFill>
                  <a:srgbClr val="002060"/>
                </a:solidFill>
                <a:latin typeface="Open Sauce Light"/>
              </a:rPr>
              <a:t> DA SODDISFARE:</a:t>
            </a:r>
          </a:p>
          <a:p>
            <a:pPr marL="285750" lvl="8" indent="-285750" defTabSz="457223">
              <a:lnSpc>
                <a:spcPct val="130000"/>
              </a:lnSpc>
              <a:buFont typeface="System Font Regular"/>
              <a:buChar char="-"/>
            </a:pPr>
            <a:r>
              <a:rPr lang="it-IT" sz="1600" b="1" dirty="0">
                <a:solidFill>
                  <a:srgbClr val="002060"/>
                </a:solidFill>
                <a:latin typeface="Open Sauce Light"/>
              </a:rPr>
              <a:t>Tecnici</a:t>
            </a:r>
          </a:p>
          <a:p>
            <a:pPr marL="285750" lvl="5" indent="-285750" defTabSz="457223">
              <a:lnSpc>
                <a:spcPct val="130000"/>
              </a:lnSpc>
              <a:buFont typeface="System Font Regular"/>
              <a:buChar char="-"/>
            </a:pPr>
            <a:r>
              <a:rPr lang="it-IT" sz="1600" b="1" dirty="0">
                <a:solidFill>
                  <a:srgbClr val="002060"/>
                </a:solidFill>
                <a:latin typeface="Open Sauce Light"/>
              </a:rPr>
              <a:t>Organizzativi</a:t>
            </a:r>
          </a:p>
          <a:p>
            <a:pPr marL="285750" lvl="5" indent="-285750" defTabSz="457223">
              <a:lnSpc>
                <a:spcPct val="130000"/>
              </a:lnSpc>
              <a:buFont typeface="System Font Regular"/>
              <a:buChar char="-"/>
            </a:pPr>
            <a:r>
              <a:rPr lang="it-IT" sz="1600" b="1" dirty="0">
                <a:solidFill>
                  <a:srgbClr val="002060"/>
                </a:solidFill>
                <a:latin typeface="Open Sauce Light"/>
              </a:rPr>
              <a:t>Procedurali</a:t>
            </a:r>
          </a:p>
          <a:p>
            <a:pPr marL="285750" indent="-285750" defTabSz="457223">
              <a:lnSpc>
                <a:spcPct val="130000"/>
              </a:lnSpc>
              <a:buFont typeface="Wingdings" pitchFamily="2" charset="2"/>
              <a:buChar char="Ø"/>
            </a:pPr>
            <a:endParaRPr lang="it-IT" sz="900" b="1" dirty="0">
              <a:solidFill>
                <a:srgbClr val="002060"/>
              </a:solidFill>
              <a:latin typeface="Open Sauce Light"/>
            </a:endParaRPr>
          </a:p>
          <a:p>
            <a:pPr marL="285750" indent="-285750" defTabSz="457223">
              <a:lnSpc>
                <a:spcPct val="130000"/>
              </a:lnSpc>
              <a:buFont typeface="Wingdings" pitchFamily="2" charset="2"/>
              <a:buChar char="Ø"/>
            </a:pPr>
            <a:r>
              <a:rPr lang="it-IT" sz="1800" b="1" dirty="0">
                <a:solidFill>
                  <a:srgbClr val="002060"/>
                </a:solidFill>
                <a:highlight>
                  <a:srgbClr val="FFFF00"/>
                </a:highlight>
                <a:latin typeface="Open Sauce Light"/>
              </a:rPr>
              <a:t>ATTRIBUISCE </a:t>
            </a:r>
            <a:r>
              <a:rPr lang="it-IT" sz="1800" b="1" u="sng" dirty="0">
                <a:solidFill>
                  <a:srgbClr val="002060"/>
                </a:solidFill>
                <a:highlight>
                  <a:srgbClr val="FFFF00"/>
                </a:highlight>
                <a:latin typeface="Open Sauce Light"/>
              </a:rPr>
              <a:t>RESPONSABILITA’ DIRETTE PER IL TOP MANAGEMENT</a:t>
            </a:r>
            <a:r>
              <a:rPr lang="it-IT" sz="1800" b="1" dirty="0">
                <a:solidFill>
                  <a:srgbClr val="002060"/>
                </a:solidFill>
                <a:highlight>
                  <a:srgbClr val="FFFF00"/>
                </a:highlight>
                <a:latin typeface="Open Sauce Light"/>
              </a:rPr>
              <a:t> DELLE AZIENDE!</a:t>
            </a:r>
          </a:p>
        </p:txBody>
      </p:sp>
    </p:spTree>
    <p:extLst>
      <p:ext uri="{BB962C8B-B14F-4D97-AF65-F5344CB8AC3E}">
        <p14:creationId xmlns:p14="http://schemas.microsoft.com/office/powerpoint/2010/main" val="32330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26D56-682B-CDE0-8468-5812DEEF3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71C6F80-ED26-6971-4832-0F39FAA2F6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4EE259-6906-4743-147F-3695A31D2DEC}"/>
              </a:ext>
            </a:extLst>
          </p:cNvPr>
          <p:cNvSpPr txBox="1"/>
          <p:nvPr/>
        </p:nvSpPr>
        <p:spPr>
          <a:xfrm>
            <a:off x="463172" y="345987"/>
            <a:ext cx="5853808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23">
              <a:defRPr/>
            </a:pPr>
            <a:r>
              <a:rPr lang="en-US" sz="3200" dirty="0">
                <a:solidFill>
                  <a:srgbClr val="0070C0"/>
                </a:solidFill>
                <a:latin typeface="Open Sauce Medium"/>
              </a:rPr>
              <a:t>NIS2: come Confindustria </a:t>
            </a:r>
            <a:r>
              <a:rPr lang="en-US" sz="3200" dirty="0" err="1">
                <a:solidFill>
                  <a:srgbClr val="0070C0"/>
                </a:solidFill>
                <a:latin typeface="Open Sauce Medium"/>
              </a:rPr>
              <a:t>può</a:t>
            </a:r>
            <a:r>
              <a:rPr lang="en-US" sz="3200" dirty="0">
                <a:solidFill>
                  <a:srgbClr val="0070C0"/>
                </a:solidFill>
                <a:latin typeface="Open Sauce Medium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Open Sauce Medium"/>
              </a:rPr>
              <a:t>aiutare</a:t>
            </a:r>
            <a:r>
              <a:rPr lang="en-US" sz="3200" dirty="0">
                <a:solidFill>
                  <a:srgbClr val="0070C0"/>
                </a:solidFill>
                <a:latin typeface="Open Sauce Medium"/>
              </a:rPr>
              <a:t> le </a:t>
            </a:r>
            <a:r>
              <a:rPr lang="en-US" sz="3200" dirty="0" err="1">
                <a:solidFill>
                  <a:srgbClr val="0070C0"/>
                </a:solidFill>
                <a:latin typeface="Open Sauce Medium"/>
              </a:rPr>
              <a:t>aziende</a:t>
            </a:r>
            <a:r>
              <a:rPr lang="en-US" sz="3200" dirty="0">
                <a:solidFill>
                  <a:srgbClr val="0070C0"/>
                </a:solidFill>
                <a:latin typeface="Open Sauce Medium"/>
              </a:rPr>
              <a:t>?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7B4AC000-DB5A-3D7F-D77C-C8D4BE4831F2}"/>
              </a:ext>
            </a:extLst>
          </p:cNvPr>
          <p:cNvSpPr txBox="1"/>
          <p:nvPr/>
        </p:nvSpPr>
        <p:spPr>
          <a:xfrm>
            <a:off x="952500" y="1742917"/>
            <a:ext cx="7665720" cy="2368341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marL="285750" indent="-285750" defTabSz="457223">
              <a:lnSpc>
                <a:spcPct val="130000"/>
              </a:lnSpc>
              <a:buFont typeface="Wingdings" pitchFamily="2" charset="2"/>
              <a:buChar char="Ø"/>
            </a:pPr>
            <a:r>
              <a:rPr lang="it-IT" sz="1600" b="1" dirty="0">
                <a:solidFill>
                  <a:srgbClr val="002060"/>
                </a:solidFill>
                <a:latin typeface="Open Sauce Light"/>
              </a:rPr>
              <a:t>CONFINDISTRIA PUO’ AIUTARE LE AZIENDE CON UNA SERIE DI INIZIATIVE DI ACCOMPAGNAMENTO PER SODDISFARE GLI OBBLIGHI PREVISTI </a:t>
            </a:r>
          </a:p>
          <a:p>
            <a:pPr marL="285750" indent="-285750" defTabSz="457223">
              <a:lnSpc>
                <a:spcPct val="130000"/>
              </a:lnSpc>
              <a:buFont typeface="Wingdings" pitchFamily="2" charset="2"/>
              <a:buChar char="Ø"/>
            </a:pPr>
            <a:endParaRPr lang="it-IT" sz="800" b="1" dirty="0">
              <a:solidFill>
                <a:srgbClr val="002060"/>
              </a:solidFill>
              <a:latin typeface="Open Sauce Light"/>
            </a:endParaRPr>
          </a:p>
          <a:p>
            <a:pPr marL="285750" indent="-285750" defTabSz="457223">
              <a:lnSpc>
                <a:spcPct val="130000"/>
              </a:lnSpc>
              <a:buFont typeface="Wingdings" pitchFamily="2" charset="2"/>
              <a:buChar char="Ø"/>
            </a:pPr>
            <a:r>
              <a:rPr lang="it-IT" sz="1600" b="1" dirty="0">
                <a:solidFill>
                  <a:srgbClr val="002060"/>
                </a:solidFill>
                <a:latin typeface="Open Sauce Light"/>
              </a:rPr>
              <a:t>CONFINDUSTRIA HA SVILUPPATO UN MODELLO PER EFFETTUARE GLI ASSESSMENT DI CYBERSICUREZZA SULLE PMI</a:t>
            </a:r>
          </a:p>
          <a:p>
            <a:pPr marL="285750" indent="-285750" defTabSz="457223">
              <a:lnSpc>
                <a:spcPct val="130000"/>
              </a:lnSpc>
              <a:buFont typeface="Wingdings" pitchFamily="2" charset="2"/>
              <a:buChar char="Ø"/>
            </a:pPr>
            <a:endParaRPr lang="it-IT" sz="800" b="1" dirty="0">
              <a:solidFill>
                <a:srgbClr val="002060"/>
              </a:solidFill>
              <a:latin typeface="Open Sauce Light"/>
            </a:endParaRPr>
          </a:p>
          <a:p>
            <a:pPr marL="285750" indent="-285750" defTabSz="457223">
              <a:lnSpc>
                <a:spcPct val="130000"/>
              </a:lnSpc>
              <a:buFont typeface="Wingdings" pitchFamily="2" charset="2"/>
              <a:buChar char="Ø"/>
            </a:pPr>
            <a:r>
              <a:rPr lang="it-IT" sz="2000" b="1" dirty="0">
                <a:solidFill>
                  <a:srgbClr val="002060"/>
                </a:solidFill>
                <a:highlight>
                  <a:srgbClr val="FFFF00"/>
                </a:highlight>
                <a:latin typeface="Open Sauce Light"/>
              </a:rPr>
              <a:t>TALI INIZIATIVE USUFRUISCONO DI FINANZIAMENTI A SECONDA DELLE DIMENSIONI DELL’AZIENDA!</a:t>
            </a:r>
          </a:p>
        </p:txBody>
      </p:sp>
    </p:spTree>
    <p:extLst>
      <p:ext uri="{BB962C8B-B14F-4D97-AF65-F5344CB8AC3E}">
        <p14:creationId xmlns:p14="http://schemas.microsoft.com/office/powerpoint/2010/main" val="357414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83562-2A7A-8FFC-2C4A-371BAC97D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92B0AB46-8DE7-38E5-0FCF-08E6362EAC38}"/>
              </a:ext>
            </a:extLst>
          </p:cNvPr>
          <p:cNvSpPr txBox="1"/>
          <p:nvPr/>
        </p:nvSpPr>
        <p:spPr>
          <a:xfrm>
            <a:off x="897192" y="1639983"/>
            <a:ext cx="7349616" cy="2501326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defTabSz="457223">
              <a:lnSpc>
                <a:spcPct val="130000"/>
              </a:lnSpc>
            </a:pPr>
            <a:r>
              <a:rPr lang="it-IT" sz="1500" b="1" dirty="0">
                <a:solidFill>
                  <a:srgbClr val="0370C0"/>
                </a:solidFill>
                <a:latin typeface="Open Sauce Light"/>
              </a:rPr>
              <a:t>È UN ASSESSMENT, NON UN AUDIT</a:t>
            </a:r>
          </a:p>
          <a:p>
            <a:pPr algn="just" defTabSz="457223">
              <a:lnSpc>
                <a:spcPct val="130000"/>
              </a:lnSpc>
            </a:pPr>
            <a:r>
              <a:rPr lang="it-IT" sz="1200" dirty="0">
                <a:latin typeface="Open Sauce Light"/>
              </a:rPr>
              <a:t>Il tool sviluppato si intende a supporto alle organizzazioni e non può in alcun modo essere considerato uno strumento per il rispetto ai regolamenti vigenti, ma </a:t>
            </a:r>
            <a:r>
              <a:rPr lang="it-IT" sz="1200" b="1" dirty="0">
                <a:latin typeface="Open Sauce Light"/>
              </a:rPr>
              <a:t>rappresenta un insieme di linee guida e metodologie </a:t>
            </a:r>
            <a:r>
              <a:rPr lang="it-IT" sz="1200" dirty="0">
                <a:latin typeface="Open Sauce Light"/>
              </a:rPr>
              <a:t>che aiutano a definire e introdurre una cultura della gestione del rischio all’interno dell’azienda per combattere le minacce di Cybersicurezza.</a:t>
            </a:r>
          </a:p>
          <a:p>
            <a:pPr defTabSz="457223">
              <a:lnSpc>
                <a:spcPct val="130000"/>
              </a:lnSpc>
            </a:pPr>
            <a:r>
              <a:rPr lang="it-IT" sz="1200" dirty="0">
                <a:latin typeface="Open Sauce Light"/>
              </a:rPr>
              <a:t> </a:t>
            </a:r>
            <a:endParaRPr lang="it-IT" sz="800" dirty="0">
              <a:latin typeface="Open Sauce Light"/>
            </a:endParaRPr>
          </a:p>
          <a:p>
            <a:pPr defTabSz="457223">
              <a:lnSpc>
                <a:spcPct val="130000"/>
              </a:lnSpc>
            </a:pPr>
            <a:r>
              <a:rPr lang="it-IT" sz="1500" b="1" dirty="0">
                <a:solidFill>
                  <a:srgbClr val="0370C0"/>
                </a:solidFill>
                <a:latin typeface="Open Sauce Light"/>
              </a:rPr>
              <a:t>PENSATO PER LE </a:t>
            </a:r>
            <a:r>
              <a:rPr lang="it-IT" sz="1500" b="1" dirty="0" err="1">
                <a:solidFill>
                  <a:srgbClr val="0370C0"/>
                </a:solidFill>
                <a:latin typeface="Open Sauce Light"/>
              </a:rPr>
              <a:t>mPMI</a:t>
            </a:r>
            <a:endParaRPr lang="it-IT" sz="1500" b="1" dirty="0">
              <a:solidFill>
                <a:srgbClr val="0370C0"/>
              </a:solidFill>
              <a:latin typeface="Open Sauce Light"/>
            </a:endParaRPr>
          </a:p>
          <a:p>
            <a:pPr algn="just" defTabSz="457223">
              <a:lnSpc>
                <a:spcPct val="130000"/>
              </a:lnSpc>
            </a:pPr>
            <a:r>
              <a:rPr lang="it-IT" sz="1200" dirty="0">
                <a:latin typeface="Open Sauce Light"/>
              </a:rPr>
              <a:t>Per le micro, piccole e medie imprese implementare una gestione del rischio cyber basata sul Framework nazionale può risultare però troppo complesso e oneroso e non sempre si ha contezza di quanto i propri dati possano essere d’interesse per i cybercriminali. Per questo motivo è stato stilato un elenco di </a:t>
            </a:r>
            <a:r>
              <a:rPr lang="it-IT" sz="1200" b="1" dirty="0">
                <a:latin typeface="Open Sauce Light"/>
              </a:rPr>
              <a:t>controlli essenziali di Cybersicurezza </a:t>
            </a:r>
            <a:r>
              <a:rPr lang="it-IT" sz="1200" dirty="0">
                <a:latin typeface="Open Sauce Light"/>
              </a:rPr>
              <a:t>che rappresentano un insieme minimo di pratiche di sicurezza dalla quale partire.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5082739-5BBE-C1AB-2A48-1E6EC684D1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9D561D-F9A3-0FF1-A565-20146795E59D}"/>
              </a:ext>
            </a:extLst>
          </p:cNvPr>
          <p:cNvSpPr txBox="1"/>
          <p:nvPr/>
        </p:nvSpPr>
        <p:spPr>
          <a:xfrm>
            <a:off x="463172" y="345987"/>
            <a:ext cx="5853808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23">
              <a:defRPr/>
            </a:pPr>
            <a:r>
              <a:rPr lang="en-US" sz="3200" dirty="0">
                <a:solidFill>
                  <a:srgbClr val="0070C0"/>
                </a:solidFill>
                <a:latin typeface="Open Sauce Medium"/>
              </a:rPr>
              <a:t>PRIMO PASSO: assessment di </a:t>
            </a:r>
            <a:r>
              <a:rPr lang="en-US" sz="3200" dirty="0" err="1">
                <a:solidFill>
                  <a:srgbClr val="0070C0"/>
                </a:solidFill>
                <a:latin typeface="Open Sauce Medium"/>
              </a:rPr>
              <a:t>Cybersicurezza</a:t>
            </a:r>
            <a:endParaRPr lang="en-US" sz="3200" dirty="0">
              <a:solidFill>
                <a:srgbClr val="0070C0"/>
              </a:solidFill>
              <a:latin typeface="Open Sauce Medium"/>
            </a:endParaRPr>
          </a:p>
        </p:txBody>
      </p:sp>
    </p:spTree>
    <p:extLst>
      <p:ext uri="{BB962C8B-B14F-4D97-AF65-F5344CB8AC3E}">
        <p14:creationId xmlns:p14="http://schemas.microsoft.com/office/powerpoint/2010/main" val="775659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83562-2A7A-8FFC-2C4A-371BAC97D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lemento grafico 4" descr="Contachilometri in basso con riempimento a tinta unita">
            <a:extLst>
              <a:ext uri="{FF2B5EF4-FFF2-40B4-BE49-F238E27FC236}">
                <a16:creationId xmlns:a16="http://schemas.microsoft.com/office/drawing/2014/main" id="{835126A0-E042-D163-BDA2-3B134514FF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66069" y="947834"/>
            <a:ext cx="685800" cy="685800"/>
          </a:xfrm>
          <a:prstGeom prst="rect">
            <a:avLst/>
          </a:prstGeom>
        </p:spPr>
      </p:pic>
      <p:pic>
        <p:nvPicPr>
          <p:cNvPr id="9" name="Elemento grafico 8" descr="Elenco di controllo con riempimento a tinta unita">
            <a:extLst>
              <a:ext uri="{FF2B5EF4-FFF2-40B4-BE49-F238E27FC236}">
                <a16:creationId xmlns:a16="http://schemas.microsoft.com/office/drawing/2014/main" id="{A6A59019-8B54-6223-A61B-63A61C0E43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6173" y="947834"/>
            <a:ext cx="685800" cy="68580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554915E-9969-5032-2B6E-0055D1D9E084}"/>
              </a:ext>
            </a:extLst>
          </p:cNvPr>
          <p:cNvSpPr txBox="1"/>
          <p:nvPr/>
        </p:nvSpPr>
        <p:spPr>
          <a:xfrm>
            <a:off x="174881" y="1875794"/>
            <a:ext cx="2168384" cy="202299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it-IT" sz="1200" b="1" dirty="0">
                <a:solidFill>
                  <a:srgbClr val="0370C0"/>
                </a:solidFill>
                <a:latin typeface="Open Sauce Light" panose="020B0604020202020204" charset="0"/>
              </a:rPr>
              <a:t>INDIVIDUAZIONE </a:t>
            </a:r>
          </a:p>
          <a:p>
            <a:pPr algn="ctr">
              <a:lnSpc>
                <a:spcPct val="114000"/>
              </a:lnSpc>
            </a:pPr>
            <a:r>
              <a:rPr lang="it-IT" sz="1200" b="1" dirty="0">
                <a:solidFill>
                  <a:srgbClr val="0370C0"/>
                </a:solidFill>
                <a:latin typeface="Open Sauce Light" panose="020B0604020202020204" charset="0"/>
              </a:rPr>
              <a:t>PROFILO DI RISCHIO </a:t>
            </a:r>
          </a:p>
          <a:p>
            <a:pPr algn="ctr">
              <a:lnSpc>
                <a:spcPct val="130000"/>
              </a:lnSpc>
              <a:spcBef>
                <a:spcPts val="900"/>
              </a:spcBef>
              <a:spcAft>
                <a:spcPts val="900"/>
              </a:spcAft>
            </a:pPr>
            <a:r>
              <a:rPr lang="it-IT" sz="1050" dirty="0">
                <a:solidFill>
                  <a:prstClr val="black"/>
                </a:solidFill>
                <a:latin typeface="Open Sauce Light" panose="020B0604020202020204" charset="0"/>
              </a:rPr>
              <a:t>Lo strumento individua il profilo di rischio dell’impresa andando a individuare un livello di maturità target da raggiungere</a:t>
            </a:r>
          </a:p>
          <a:p>
            <a:pPr algn="ctr">
              <a:spcBef>
                <a:spcPts val="900"/>
              </a:spcBef>
            </a:pPr>
            <a:r>
              <a:rPr lang="it-IT" sz="1050" b="1" dirty="0">
                <a:solidFill>
                  <a:prstClr val="black"/>
                </a:solidFill>
                <a:latin typeface="Open Sauce Light" panose="020B0604020202020204" charset="0"/>
              </a:rPr>
              <a:t>IL </a:t>
            </a:r>
            <a:r>
              <a:rPr lang="it-IT" sz="1050" b="1" dirty="0">
                <a:solidFill>
                  <a:srgbClr val="0370C0"/>
                </a:solidFill>
                <a:latin typeface="Open Sauce Light" panose="020B0604020202020204" charset="0"/>
              </a:rPr>
              <a:t>CYBER ASSESSMENT </a:t>
            </a:r>
            <a:r>
              <a:rPr lang="it-IT" sz="1050" b="1" dirty="0">
                <a:solidFill>
                  <a:prstClr val="black"/>
                </a:solidFill>
                <a:latin typeface="Open Sauce Light" panose="020B0604020202020204" charset="0"/>
              </a:rPr>
              <a:t>si adatta allo specifico contesto dell’azienda</a:t>
            </a:r>
            <a:endParaRPr lang="it-IT" sz="1050" dirty="0">
              <a:latin typeface="Open Sauce Light" panose="020B0604020202020204" charset="0"/>
              <a:cs typeface="Open Sauce Light" panose="020B060402020202020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89EBA05-A179-6512-EA28-7463AE244771}"/>
              </a:ext>
            </a:extLst>
          </p:cNvPr>
          <p:cNvSpPr txBox="1"/>
          <p:nvPr/>
        </p:nvSpPr>
        <p:spPr>
          <a:xfrm>
            <a:off x="3250849" y="1872867"/>
            <a:ext cx="2390168" cy="257557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1200" b="1" dirty="0">
                <a:solidFill>
                  <a:srgbClr val="0370C0"/>
                </a:solidFill>
                <a:latin typeface="Open Sauce Light" panose="020B0604020202020204" charset="0"/>
              </a:rPr>
              <a:t>MISURAZIONE </a:t>
            </a:r>
          </a:p>
          <a:p>
            <a:pPr algn="ctr">
              <a:lnSpc>
                <a:spcPct val="130000"/>
              </a:lnSpc>
            </a:pPr>
            <a:r>
              <a:rPr lang="it-IT" sz="1200" b="1" dirty="0">
                <a:solidFill>
                  <a:srgbClr val="0370C0"/>
                </a:solidFill>
                <a:latin typeface="Open Sauce Light" panose="020B0604020202020204" charset="0"/>
              </a:rPr>
              <a:t>DEL LIVELLO CYBER</a:t>
            </a:r>
          </a:p>
          <a:p>
            <a:pPr algn="ctr" defTabSz="685800" eaLnBrk="0" fontAlgn="base" hangingPunct="0">
              <a:lnSpc>
                <a:spcPct val="130000"/>
              </a:lnSpc>
              <a:spcBef>
                <a:spcPts val="900"/>
              </a:spcBef>
              <a:spcAft>
                <a:spcPts val="900"/>
              </a:spcAft>
              <a:buClrTx/>
              <a:defRPr/>
            </a:pPr>
            <a:r>
              <a:rPr lang="it-IT" sz="1050" kern="1200" dirty="0">
                <a:solidFill>
                  <a:prstClr val="black"/>
                </a:solidFill>
                <a:latin typeface="Open Sauce Light" panose="020B0604020202020204" charset="0"/>
                <a:ea typeface="+mn-ea"/>
                <a:cs typeface="+mn-cs"/>
              </a:rPr>
              <a:t>Lo strumento misura il livello Cybersicurezza che raggiunge l’impresa e indica se il livello di maturità minimo è superato o meno</a:t>
            </a:r>
          </a:p>
          <a:p>
            <a:pPr algn="ctr" defTabSz="685800" eaLnBrk="0" fontAlgn="base" hangingPunct="0">
              <a:spcBef>
                <a:spcPts val="900"/>
              </a:spcBef>
              <a:spcAft>
                <a:spcPts val="450"/>
              </a:spcAft>
              <a:buClrTx/>
              <a:defRPr/>
            </a:pPr>
            <a:r>
              <a:rPr lang="it-IT" sz="1050" b="1" kern="1200" dirty="0">
                <a:solidFill>
                  <a:prstClr val="black"/>
                </a:solidFill>
                <a:latin typeface="Open Sauce Light" panose="020B0604020202020204" charset="0"/>
                <a:ea typeface="+mn-ea"/>
                <a:cs typeface="+mn-cs"/>
              </a:rPr>
              <a:t>IL </a:t>
            </a:r>
            <a:r>
              <a:rPr lang="it-IT" sz="1050" b="1" kern="1200" dirty="0">
                <a:solidFill>
                  <a:srgbClr val="0370C0"/>
                </a:solidFill>
                <a:latin typeface="Open Sauce Light" panose="020B0604020202020204" charset="0"/>
                <a:ea typeface="+mn-ea"/>
                <a:cs typeface="+mn-cs"/>
              </a:rPr>
              <a:t>CYBER </a:t>
            </a:r>
            <a:r>
              <a:rPr lang="it-IT" sz="1050" b="1" dirty="0">
                <a:solidFill>
                  <a:srgbClr val="0370C0"/>
                </a:solidFill>
                <a:latin typeface="Open Sauce Light" panose="020B0604020202020204" charset="0"/>
              </a:rPr>
              <a:t>ASSESSMENT</a:t>
            </a:r>
            <a:r>
              <a:rPr lang="it-IT" sz="1050" b="1" kern="1200" dirty="0">
                <a:solidFill>
                  <a:srgbClr val="0370C0"/>
                </a:solidFill>
                <a:latin typeface="Open Sauce Light" panose="020B0604020202020204" charset="0"/>
                <a:ea typeface="+mn-ea"/>
                <a:cs typeface="+mn-cs"/>
              </a:rPr>
              <a:t> </a:t>
            </a:r>
            <a:r>
              <a:rPr lang="it-IT" sz="1050" b="1" kern="1200" dirty="0">
                <a:solidFill>
                  <a:prstClr val="black"/>
                </a:solidFill>
                <a:latin typeface="Open Sauce Light" panose="020B0604020202020204" charset="0"/>
                <a:ea typeface="+mn-ea"/>
                <a:cs typeface="+mn-cs"/>
              </a:rPr>
              <a:t>fornisce la postura di sicurezza dell’organizzazione analizzandola</a:t>
            </a:r>
          </a:p>
          <a:p>
            <a:pPr algn="ctr" defTabSz="685800" eaLnBrk="0" fontAlgn="base" hangingPunct="0">
              <a:buClrTx/>
              <a:defRPr/>
            </a:pPr>
            <a:r>
              <a:rPr lang="it-IT" sz="1050" b="1" dirty="0">
                <a:solidFill>
                  <a:prstClr val="black"/>
                </a:solidFill>
                <a:latin typeface="Open Sauce Light" panose="020B0604020202020204" charset="0"/>
              </a:rPr>
              <a:t>- </a:t>
            </a:r>
            <a:r>
              <a:rPr lang="it-IT" sz="1050" b="1" u="sng" dirty="0">
                <a:solidFill>
                  <a:prstClr val="black"/>
                </a:solidFill>
                <a:latin typeface="Open Sauce Light" panose="020B0604020202020204" charset="0"/>
              </a:rPr>
              <a:t>a livello generale</a:t>
            </a:r>
            <a:r>
              <a:rPr lang="it-IT" sz="1050" b="1" dirty="0">
                <a:solidFill>
                  <a:prstClr val="black"/>
                </a:solidFill>
                <a:latin typeface="Open Sauce Light" panose="020B0604020202020204" charset="0"/>
              </a:rPr>
              <a:t>,</a:t>
            </a:r>
          </a:p>
          <a:p>
            <a:pPr algn="ctr" defTabSz="685800" eaLnBrk="0" fontAlgn="base" hangingPunct="0">
              <a:buClrTx/>
              <a:defRPr/>
            </a:pPr>
            <a:r>
              <a:rPr lang="it-IT" sz="1050" b="1" kern="1200" dirty="0">
                <a:solidFill>
                  <a:prstClr val="black"/>
                </a:solidFill>
                <a:latin typeface="Open Sauce Light" panose="020B0604020202020204" charset="0"/>
                <a:ea typeface="+mn-ea"/>
                <a:cs typeface="+mn-cs"/>
              </a:rPr>
              <a:t>- </a:t>
            </a:r>
            <a:r>
              <a:rPr lang="it-IT" sz="1050" b="1" u="sng" kern="1200" dirty="0">
                <a:solidFill>
                  <a:prstClr val="black"/>
                </a:solidFill>
                <a:latin typeface="Open Sauce Light" panose="020B0604020202020204" charset="0"/>
                <a:ea typeface="+mn-ea"/>
                <a:cs typeface="+mn-cs"/>
              </a:rPr>
              <a:t>per </a:t>
            </a:r>
            <a:r>
              <a:rPr lang="it-IT" sz="1050" b="1" u="sng" kern="1200" dirty="0" err="1">
                <a:solidFill>
                  <a:prstClr val="black"/>
                </a:solidFill>
                <a:latin typeface="Open Sauce Light" panose="020B0604020202020204" charset="0"/>
                <a:ea typeface="+mn-ea"/>
                <a:cs typeface="+mn-cs"/>
              </a:rPr>
              <a:t>Category</a:t>
            </a:r>
            <a:endParaRPr lang="it-IT" sz="1050" b="1" kern="1200" dirty="0">
              <a:solidFill>
                <a:prstClr val="black"/>
              </a:solidFill>
              <a:latin typeface="Open Sauce Light" panose="020B0604020202020204" charset="0"/>
              <a:ea typeface="+mn-ea"/>
              <a:cs typeface="+mn-cs"/>
            </a:endParaRPr>
          </a:p>
        </p:txBody>
      </p:sp>
      <p:pic>
        <p:nvPicPr>
          <p:cNvPr id="17" name="Elemento grafico 16" descr="Freccia a destra con riempimento a tinta unita">
            <a:extLst>
              <a:ext uri="{FF2B5EF4-FFF2-40B4-BE49-F238E27FC236}">
                <a16:creationId xmlns:a16="http://schemas.microsoft.com/office/drawing/2014/main" id="{4FEAC65B-12E6-D78D-408E-EF728CB360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91121" y="947834"/>
            <a:ext cx="685800" cy="685800"/>
          </a:xfrm>
          <a:prstGeom prst="rect">
            <a:avLst/>
          </a:prstGeom>
        </p:spPr>
      </p:pic>
      <p:sp>
        <p:nvSpPr>
          <p:cNvPr id="20" name="TextBox 3">
            <a:extLst>
              <a:ext uri="{FF2B5EF4-FFF2-40B4-BE49-F238E27FC236}">
                <a16:creationId xmlns:a16="http://schemas.microsoft.com/office/drawing/2014/main" id="{0E021B89-A799-393D-1B6B-733C0FEDEB1B}"/>
              </a:ext>
            </a:extLst>
          </p:cNvPr>
          <p:cNvSpPr txBox="1"/>
          <p:nvPr/>
        </p:nvSpPr>
        <p:spPr>
          <a:xfrm>
            <a:off x="463172" y="345987"/>
            <a:ext cx="698751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23">
              <a:defRPr/>
            </a:pPr>
            <a:r>
              <a:rPr lang="en-US" sz="3200" dirty="0">
                <a:solidFill>
                  <a:srgbClr val="0070C0"/>
                </a:solidFill>
                <a:latin typeface="Open Sauce Medium"/>
              </a:rPr>
              <a:t>1. </a:t>
            </a:r>
            <a:r>
              <a:rPr lang="en-US" sz="3200" dirty="0" err="1">
                <a:solidFill>
                  <a:srgbClr val="0070C0"/>
                </a:solidFill>
                <a:latin typeface="Open Sauce Medium"/>
              </a:rPr>
              <a:t>Ass’t</a:t>
            </a:r>
            <a:r>
              <a:rPr lang="en-US" sz="3200" dirty="0">
                <a:solidFill>
                  <a:srgbClr val="0070C0"/>
                </a:solidFill>
                <a:latin typeface="Open Sauce Medium"/>
              </a:rPr>
              <a:t> di </a:t>
            </a:r>
            <a:r>
              <a:rPr lang="en-US" sz="3200" dirty="0" err="1">
                <a:solidFill>
                  <a:srgbClr val="0070C0"/>
                </a:solidFill>
                <a:latin typeface="Open Sauce Medium"/>
              </a:rPr>
              <a:t>Cybersicurezza</a:t>
            </a:r>
            <a:endParaRPr lang="en-US" sz="3200" dirty="0">
              <a:solidFill>
                <a:srgbClr val="0070C0"/>
              </a:solidFill>
              <a:latin typeface="Open Sauce Medium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4E15853F-DF9F-1534-2445-E458127425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8D5E9B-5EE7-E318-1A04-5E7D8B89056E}"/>
              </a:ext>
            </a:extLst>
          </p:cNvPr>
          <p:cNvSpPr/>
          <p:nvPr/>
        </p:nvSpPr>
        <p:spPr>
          <a:xfrm>
            <a:off x="174881" y="1681485"/>
            <a:ext cx="5730619" cy="2837176"/>
          </a:xfrm>
          <a:prstGeom prst="rect">
            <a:avLst/>
          </a:prstGeom>
          <a:noFill/>
          <a:ln w="31750">
            <a:solidFill>
              <a:srgbClr val="0367B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726696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83562-2A7A-8FFC-2C4A-371BAC97D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lemento grafico 4" descr="Contachilometri in basso con riempimento a tinta unita">
            <a:extLst>
              <a:ext uri="{FF2B5EF4-FFF2-40B4-BE49-F238E27FC236}">
                <a16:creationId xmlns:a16="http://schemas.microsoft.com/office/drawing/2014/main" id="{835126A0-E042-D163-BDA2-3B134514FF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66069" y="947834"/>
            <a:ext cx="685800" cy="685800"/>
          </a:xfrm>
          <a:prstGeom prst="rect">
            <a:avLst/>
          </a:prstGeom>
        </p:spPr>
      </p:pic>
      <p:pic>
        <p:nvPicPr>
          <p:cNvPr id="9" name="Elemento grafico 8" descr="Elenco di controllo con riempimento a tinta unita">
            <a:extLst>
              <a:ext uri="{FF2B5EF4-FFF2-40B4-BE49-F238E27FC236}">
                <a16:creationId xmlns:a16="http://schemas.microsoft.com/office/drawing/2014/main" id="{A6A59019-8B54-6223-A61B-63A61C0E43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6173" y="947834"/>
            <a:ext cx="685800" cy="68580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554915E-9969-5032-2B6E-0055D1D9E084}"/>
              </a:ext>
            </a:extLst>
          </p:cNvPr>
          <p:cNvSpPr txBox="1"/>
          <p:nvPr/>
        </p:nvSpPr>
        <p:spPr>
          <a:xfrm>
            <a:off x="174881" y="1875794"/>
            <a:ext cx="2168384" cy="200760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it-IT" sz="1200" b="1" dirty="0">
                <a:solidFill>
                  <a:srgbClr val="0370C0"/>
                </a:solidFill>
                <a:latin typeface="Open Sauce Light" panose="020B0604020202020204" charset="0"/>
              </a:rPr>
              <a:t>INDIVIDUAZIONE </a:t>
            </a:r>
          </a:p>
          <a:p>
            <a:pPr algn="ctr">
              <a:lnSpc>
                <a:spcPct val="114000"/>
              </a:lnSpc>
            </a:pPr>
            <a:r>
              <a:rPr lang="it-IT" sz="1200" b="1" dirty="0">
                <a:solidFill>
                  <a:srgbClr val="0370C0"/>
                </a:solidFill>
                <a:latin typeface="Open Sauce Light" panose="020B0604020202020204" charset="0"/>
              </a:rPr>
              <a:t>PROFILO DI RISCHIO </a:t>
            </a:r>
          </a:p>
          <a:p>
            <a:pPr algn="ctr">
              <a:lnSpc>
                <a:spcPct val="130000"/>
              </a:lnSpc>
              <a:spcBef>
                <a:spcPts val="900"/>
              </a:spcBef>
              <a:spcAft>
                <a:spcPts val="900"/>
              </a:spcAft>
            </a:pPr>
            <a:r>
              <a:rPr lang="it-IT" sz="1050" dirty="0">
                <a:solidFill>
                  <a:prstClr val="black"/>
                </a:solidFill>
                <a:latin typeface="Open Sauce Light" panose="020B0604020202020204" charset="0"/>
              </a:rPr>
              <a:t>Lo strumento individua il profilo di rischio dell’impresa andando a individuare un livello di maturità target da raggiungere</a:t>
            </a:r>
          </a:p>
          <a:p>
            <a:pPr algn="ctr">
              <a:spcBef>
                <a:spcPts val="900"/>
              </a:spcBef>
            </a:pPr>
            <a:r>
              <a:rPr lang="it-IT" sz="1050" b="1" dirty="0">
                <a:solidFill>
                  <a:prstClr val="black"/>
                </a:solidFill>
                <a:latin typeface="Open Sauce Light" panose="020B0604020202020204" charset="0"/>
              </a:rPr>
              <a:t>IL </a:t>
            </a:r>
            <a:r>
              <a:rPr lang="it-IT" sz="1050" b="1" dirty="0">
                <a:solidFill>
                  <a:srgbClr val="0370C0"/>
                </a:solidFill>
                <a:latin typeface="Open Sauce Light" panose="020B0604020202020204" charset="0"/>
              </a:rPr>
              <a:t>CYBER ASSESSMENT </a:t>
            </a:r>
            <a:r>
              <a:rPr lang="it-IT" sz="1050" b="1" dirty="0">
                <a:solidFill>
                  <a:prstClr val="black"/>
                </a:solidFill>
                <a:latin typeface="Open Sauce Light" panose="020B0604020202020204" charset="0"/>
              </a:rPr>
              <a:t>si adatta allo specifico contesto dell’azienda</a:t>
            </a:r>
            <a:endParaRPr lang="it-IT" sz="1050" dirty="0">
              <a:latin typeface="Open Sauce Light" panose="020B0604020202020204" charset="0"/>
              <a:cs typeface="Open Sauce Light" panose="020B060402020202020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89EBA05-A179-6512-EA28-7463AE244771}"/>
              </a:ext>
            </a:extLst>
          </p:cNvPr>
          <p:cNvSpPr txBox="1"/>
          <p:nvPr/>
        </p:nvSpPr>
        <p:spPr>
          <a:xfrm>
            <a:off x="3250849" y="1872867"/>
            <a:ext cx="2390168" cy="2737160"/>
          </a:xfrm>
          <a:prstGeom prst="rect">
            <a:avLst/>
          </a:prstGeom>
          <a:solidFill>
            <a:schemeClr val="bg1">
              <a:alpha val="38979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1200" b="1" dirty="0">
                <a:solidFill>
                  <a:srgbClr val="0370C0"/>
                </a:solidFill>
                <a:latin typeface="Open Sauce Light" panose="020B0604020202020204" charset="0"/>
              </a:rPr>
              <a:t>MISURAZIONE </a:t>
            </a:r>
          </a:p>
          <a:p>
            <a:pPr algn="ctr">
              <a:lnSpc>
                <a:spcPct val="130000"/>
              </a:lnSpc>
            </a:pPr>
            <a:r>
              <a:rPr lang="it-IT" sz="1200" b="1" dirty="0">
                <a:solidFill>
                  <a:srgbClr val="0370C0"/>
                </a:solidFill>
                <a:latin typeface="Open Sauce Light" panose="020B0604020202020204" charset="0"/>
              </a:rPr>
              <a:t>DEL LIVELLO CYBER</a:t>
            </a:r>
          </a:p>
          <a:p>
            <a:pPr algn="ctr" defTabSz="685800" eaLnBrk="0" fontAlgn="base" hangingPunct="0">
              <a:lnSpc>
                <a:spcPct val="130000"/>
              </a:lnSpc>
              <a:spcBef>
                <a:spcPts val="900"/>
              </a:spcBef>
              <a:spcAft>
                <a:spcPts val="900"/>
              </a:spcAft>
              <a:buClrTx/>
              <a:defRPr/>
            </a:pPr>
            <a:r>
              <a:rPr lang="it-IT" sz="1050" kern="1200" dirty="0">
                <a:solidFill>
                  <a:prstClr val="black"/>
                </a:solidFill>
                <a:latin typeface="Open Sauce Light" panose="020B0604020202020204" charset="0"/>
                <a:ea typeface="+mn-ea"/>
                <a:cs typeface="+mn-cs"/>
              </a:rPr>
              <a:t>Lo strumento misura il livello Cybersicurezza che raggiunge l’impresa e indica se il livello di maturità minimo è superato o meno</a:t>
            </a:r>
          </a:p>
          <a:p>
            <a:pPr algn="ctr" defTabSz="685800" eaLnBrk="0" fontAlgn="base" hangingPunct="0">
              <a:spcBef>
                <a:spcPts val="900"/>
              </a:spcBef>
              <a:spcAft>
                <a:spcPts val="450"/>
              </a:spcAft>
              <a:buClrTx/>
              <a:defRPr/>
            </a:pPr>
            <a:r>
              <a:rPr lang="it-IT" sz="1050" b="1" kern="1200" dirty="0">
                <a:solidFill>
                  <a:prstClr val="black"/>
                </a:solidFill>
                <a:latin typeface="Open Sauce Light" panose="020B0604020202020204" charset="0"/>
                <a:ea typeface="+mn-ea"/>
                <a:cs typeface="+mn-cs"/>
              </a:rPr>
              <a:t>IL </a:t>
            </a:r>
            <a:r>
              <a:rPr lang="it-IT" sz="1050" b="1" kern="1200" dirty="0">
                <a:solidFill>
                  <a:srgbClr val="0370C0"/>
                </a:solidFill>
                <a:latin typeface="Open Sauce Light" panose="020B0604020202020204" charset="0"/>
                <a:ea typeface="+mn-ea"/>
                <a:cs typeface="+mn-cs"/>
              </a:rPr>
              <a:t>CYBER </a:t>
            </a:r>
            <a:r>
              <a:rPr lang="it-IT" sz="1050" b="1" dirty="0">
                <a:solidFill>
                  <a:srgbClr val="0370C0"/>
                </a:solidFill>
                <a:latin typeface="Open Sauce Light" panose="020B0604020202020204" charset="0"/>
              </a:rPr>
              <a:t>ASSESSMENT</a:t>
            </a:r>
            <a:r>
              <a:rPr lang="it-IT" sz="1050" b="1" kern="1200" dirty="0">
                <a:solidFill>
                  <a:srgbClr val="0370C0"/>
                </a:solidFill>
                <a:latin typeface="Open Sauce Light" panose="020B0604020202020204" charset="0"/>
                <a:ea typeface="+mn-ea"/>
                <a:cs typeface="+mn-cs"/>
              </a:rPr>
              <a:t> </a:t>
            </a:r>
            <a:r>
              <a:rPr lang="it-IT" sz="1050" b="1" kern="1200" dirty="0">
                <a:solidFill>
                  <a:prstClr val="black"/>
                </a:solidFill>
                <a:latin typeface="Open Sauce Light" panose="020B0604020202020204" charset="0"/>
                <a:ea typeface="+mn-ea"/>
                <a:cs typeface="+mn-cs"/>
              </a:rPr>
              <a:t>fornisce la postura di sicurezza dell’organizzazione analizzandola</a:t>
            </a:r>
          </a:p>
          <a:p>
            <a:pPr algn="ctr" defTabSz="685800" eaLnBrk="0" fontAlgn="base" hangingPunct="0">
              <a:buClrTx/>
              <a:defRPr/>
            </a:pPr>
            <a:r>
              <a:rPr lang="it-IT" sz="1050" b="1" dirty="0">
                <a:solidFill>
                  <a:prstClr val="black"/>
                </a:solidFill>
                <a:latin typeface="Open Sauce Light" panose="020B0604020202020204" charset="0"/>
              </a:rPr>
              <a:t>- </a:t>
            </a:r>
            <a:r>
              <a:rPr lang="it-IT" sz="1050" b="1" u="sng" dirty="0">
                <a:solidFill>
                  <a:prstClr val="black"/>
                </a:solidFill>
                <a:latin typeface="Open Sauce Light" panose="020B0604020202020204" charset="0"/>
              </a:rPr>
              <a:t>a livello generale</a:t>
            </a:r>
            <a:r>
              <a:rPr lang="it-IT" sz="1050" b="1" dirty="0">
                <a:solidFill>
                  <a:prstClr val="black"/>
                </a:solidFill>
                <a:latin typeface="Open Sauce Light" panose="020B0604020202020204" charset="0"/>
              </a:rPr>
              <a:t>,</a:t>
            </a:r>
          </a:p>
          <a:p>
            <a:pPr algn="ctr" defTabSz="685800" eaLnBrk="0" fontAlgn="base" hangingPunct="0">
              <a:buClrTx/>
              <a:defRPr/>
            </a:pPr>
            <a:r>
              <a:rPr lang="it-IT" sz="1050" b="1" kern="1200" dirty="0">
                <a:solidFill>
                  <a:prstClr val="black"/>
                </a:solidFill>
                <a:latin typeface="Open Sauce Light" panose="020B0604020202020204" charset="0"/>
                <a:ea typeface="+mn-ea"/>
                <a:cs typeface="+mn-cs"/>
              </a:rPr>
              <a:t>- </a:t>
            </a:r>
            <a:r>
              <a:rPr lang="it-IT" sz="1050" b="1" u="sng" kern="1200" dirty="0">
                <a:solidFill>
                  <a:prstClr val="black"/>
                </a:solidFill>
                <a:latin typeface="Open Sauce Light" panose="020B0604020202020204" charset="0"/>
                <a:ea typeface="+mn-ea"/>
                <a:cs typeface="+mn-cs"/>
              </a:rPr>
              <a:t>per </a:t>
            </a:r>
            <a:r>
              <a:rPr lang="it-IT" sz="1050" b="1" u="sng" kern="1200" dirty="0" err="1">
                <a:solidFill>
                  <a:prstClr val="black"/>
                </a:solidFill>
                <a:latin typeface="Open Sauce Light" panose="020B0604020202020204" charset="0"/>
                <a:ea typeface="+mn-ea"/>
                <a:cs typeface="+mn-cs"/>
              </a:rPr>
              <a:t>Category</a:t>
            </a:r>
            <a:r>
              <a:rPr lang="it-IT" sz="1050" b="1" kern="1200" dirty="0">
                <a:solidFill>
                  <a:prstClr val="black"/>
                </a:solidFill>
                <a:latin typeface="Open Sauce Light" panose="020B0604020202020204" charset="0"/>
                <a:ea typeface="+mn-ea"/>
                <a:cs typeface="+mn-cs"/>
              </a:rPr>
              <a:t>,</a:t>
            </a:r>
          </a:p>
          <a:p>
            <a:pPr lvl="2" algn="ctr" defTabSz="685800" eaLnBrk="0" fontAlgn="base" hangingPunct="0">
              <a:buClrTx/>
              <a:defRPr/>
            </a:pPr>
            <a:r>
              <a:rPr lang="it-IT" sz="1050" b="1" dirty="0">
                <a:solidFill>
                  <a:prstClr val="black"/>
                </a:solidFill>
                <a:latin typeface="Open Sauce Light" panose="020B0604020202020204" charset="0"/>
              </a:rPr>
              <a:t>      - per </a:t>
            </a:r>
            <a:r>
              <a:rPr lang="it-IT" sz="1050" b="1" dirty="0" err="1">
                <a:solidFill>
                  <a:prstClr val="black"/>
                </a:solidFill>
                <a:latin typeface="Open Sauce Light" panose="020B0604020202020204" charset="0"/>
              </a:rPr>
              <a:t>Function</a:t>
            </a:r>
            <a:r>
              <a:rPr lang="it-IT" sz="1050" b="1" dirty="0">
                <a:solidFill>
                  <a:prstClr val="black"/>
                </a:solidFill>
                <a:latin typeface="Open Sauce Light" panose="020B0604020202020204" charset="0"/>
              </a:rPr>
              <a:t>.</a:t>
            </a:r>
            <a:endParaRPr lang="it-IT" sz="1200" b="1" kern="1200" dirty="0">
              <a:solidFill>
                <a:prstClr val="black"/>
              </a:solidFill>
              <a:latin typeface="Open Sauce Light" panose="020B0604020202020204" charset="0"/>
              <a:ea typeface="+mn-ea"/>
              <a:cs typeface="+mn-cs"/>
            </a:endParaRPr>
          </a:p>
        </p:txBody>
      </p:sp>
      <p:pic>
        <p:nvPicPr>
          <p:cNvPr id="17" name="Elemento grafico 16" descr="Freccia a destra con riempimento a tinta unita">
            <a:extLst>
              <a:ext uri="{FF2B5EF4-FFF2-40B4-BE49-F238E27FC236}">
                <a16:creationId xmlns:a16="http://schemas.microsoft.com/office/drawing/2014/main" id="{4FEAC65B-12E6-D78D-408E-EF728CB360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91121" y="947834"/>
            <a:ext cx="685800" cy="685800"/>
          </a:xfrm>
          <a:prstGeom prst="rect">
            <a:avLst/>
          </a:prstGeom>
        </p:spPr>
      </p:pic>
      <p:pic>
        <p:nvPicPr>
          <p:cNvPr id="18" name="Elemento grafico 17" descr="Freccia a destra con riempimento a tinta unita">
            <a:extLst>
              <a:ext uri="{FF2B5EF4-FFF2-40B4-BE49-F238E27FC236}">
                <a16:creationId xmlns:a16="http://schemas.microsoft.com/office/drawing/2014/main" id="{F9217973-1472-3F1A-3B4E-71D8E99C84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41017" y="947834"/>
            <a:ext cx="685800" cy="685800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5104563-D438-F464-38E8-109952AFFD44}"/>
              </a:ext>
            </a:extLst>
          </p:cNvPr>
          <p:cNvSpPr txBox="1"/>
          <p:nvPr/>
        </p:nvSpPr>
        <p:spPr>
          <a:xfrm>
            <a:off x="6400745" y="1871371"/>
            <a:ext cx="2316240" cy="221765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it-IT" sz="1200" b="1" dirty="0">
                <a:solidFill>
                  <a:srgbClr val="0370C0"/>
                </a:solidFill>
                <a:latin typeface="Open Sauce Light" panose="020B0604020202020204" charset="0"/>
              </a:rPr>
              <a:t>SUGGERIMENTI PRATICI:</a:t>
            </a:r>
          </a:p>
          <a:p>
            <a:pPr algn="ctr">
              <a:lnSpc>
                <a:spcPct val="114000"/>
              </a:lnSpc>
            </a:pPr>
            <a:r>
              <a:rPr lang="it-IT" sz="1200" b="1" i="1" dirty="0">
                <a:solidFill>
                  <a:srgbClr val="0370C0"/>
                </a:solidFill>
                <a:latin typeface="Open Sauce Light" panose="020B0604020202020204" charset="0"/>
              </a:rPr>
              <a:t>«QUICK WINS» </a:t>
            </a:r>
            <a:r>
              <a:rPr lang="it-IT" sz="1200" b="1" dirty="0">
                <a:solidFill>
                  <a:srgbClr val="0370C0"/>
                </a:solidFill>
                <a:latin typeface="Open Sauce Light" panose="020B0604020202020204" charset="0"/>
              </a:rPr>
              <a:t>e «</a:t>
            </a:r>
            <a:r>
              <a:rPr lang="it-IT" sz="1200" b="1" i="1" dirty="0">
                <a:solidFill>
                  <a:srgbClr val="0370C0"/>
                </a:solidFill>
                <a:latin typeface="Open Sauce Light" panose="020B0604020202020204" charset="0"/>
              </a:rPr>
              <a:t>NEXT STEPS»</a:t>
            </a:r>
          </a:p>
          <a:p>
            <a:pPr algn="ctr" defTabSz="685800" eaLnBrk="0" fontAlgn="base" hangingPunct="0">
              <a:lnSpc>
                <a:spcPct val="130000"/>
              </a:lnSpc>
              <a:spcBef>
                <a:spcPts val="900"/>
              </a:spcBef>
              <a:spcAft>
                <a:spcPts val="900"/>
              </a:spcAft>
              <a:buClrTx/>
              <a:defRPr/>
            </a:pPr>
            <a:r>
              <a:rPr lang="it-IT" sz="1050" kern="1200" dirty="0">
                <a:solidFill>
                  <a:prstClr val="black"/>
                </a:solidFill>
                <a:latin typeface="Open Sauce Light" panose="020B0604020202020204" charset="0"/>
                <a:ea typeface="+mn-ea"/>
                <a:cs typeface="+mn-cs"/>
              </a:rPr>
              <a:t>Lo strumento fornisce suggerimenti per orientare una gap </a:t>
            </a:r>
            <a:r>
              <a:rPr lang="it-IT" sz="1050" kern="1200" dirty="0" err="1">
                <a:solidFill>
                  <a:prstClr val="black"/>
                </a:solidFill>
                <a:latin typeface="Open Sauce Light" panose="020B0604020202020204" charset="0"/>
                <a:ea typeface="+mn-ea"/>
                <a:cs typeface="+mn-cs"/>
              </a:rPr>
              <a:t>analysis</a:t>
            </a:r>
            <a:r>
              <a:rPr lang="it-IT" sz="1050" kern="1200" dirty="0">
                <a:solidFill>
                  <a:prstClr val="black"/>
                </a:solidFill>
                <a:latin typeface="Open Sauce Light" panose="020B0604020202020204" charset="0"/>
                <a:ea typeface="+mn-ea"/>
                <a:cs typeface="+mn-cs"/>
              </a:rPr>
              <a:t> e definire azioni per superare il livello di maturità target e implementare una roadmap di </a:t>
            </a:r>
            <a:r>
              <a:rPr lang="it-IT" sz="1050" kern="1200" dirty="0" err="1">
                <a:solidFill>
                  <a:prstClr val="black"/>
                </a:solidFill>
                <a:latin typeface="Open Sauce Light" panose="020B0604020202020204" charset="0"/>
                <a:ea typeface="+mn-ea"/>
                <a:cs typeface="+mn-cs"/>
              </a:rPr>
              <a:t>remediation</a:t>
            </a:r>
            <a:endParaRPr lang="it-IT" sz="1050" kern="1200" dirty="0">
              <a:solidFill>
                <a:prstClr val="black"/>
              </a:solidFill>
              <a:latin typeface="Open Sauce Light" panose="020B0604020202020204" charset="0"/>
              <a:ea typeface="+mn-ea"/>
              <a:cs typeface="+mn-cs"/>
            </a:endParaRPr>
          </a:p>
          <a:p>
            <a:pPr algn="ctr" defTabSz="685800" eaLnBrk="0" fontAlgn="base" hangingPunct="0">
              <a:spcBef>
                <a:spcPts val="900"/>
              </a:spcBef>
              <a:spcAft>
                <a:spcPts val="900"/>
              </a:spcAft>
              <a:buClrTx/>
              <a:defRPr/>
            </a:pPr>
            <a:r>
              <a:rPr lang="it-IT" sz="1050" b="1" kern="1200" dirty="0">
                <a:solidFill>
                  <a:prstClr val="black"/>
                </a:solidFill>
                <a:latin typeface="Open Sauce Light" panose="020B0604020202020204" charset="0"/>
                <a:ea typeface="+mn-ea"/>
                <a:cs typeface="+mn-cs"/>
              </a:rPr>
              <a:t>IL </a:t>
            </a:r>
            <a:r>
              <a:rPr lang="it-IT" sz="1050" b="1" kern="1200" dirty="0">
                <a:solidFill>
                  <a:srgbClr val="0370C0"/>
                </a:solidFill>
                <a:latin typeface="Open Sauce Light" panose="020B0604020202020204" charset="0"/>
                <a:ea typeface="+mn-ea"/>
                <a:cs typeface="+mn-cs"/>
              </a:rPr>
              <a:t>CYBER </a:t>
            </a:r>
            <a:r>
              <a:rPr lang="it-IT" sz="1050" b="1" dirty="0">
                <a:solidFill>
                  <a:srgbClr val="0370C0"/>
                </a:solidFill>
                <a:latin typeface="Open Sauce Light" panose="020B0604020202020204" charset="0"/>
              </a:rPr>
              <a:t>ASSESSMENT</a:t>
            </a:r>
            <a:r>
              <a:rPr lang="it-IT" sz="1050" b="1" kern="1200" dirty="0">
                <a:solidFill>
                  <a:srgbClr val="0370C0"/>
                </a:solidFill>
                <a:latin typeface="Open Sauce Light" panose="020B0604020202020204" charset="0"/>
                <a:ea typeface="+mn-ea"/>
                <a:cs typeface="+mn-cs"/>
              </a:rPr>
              <a:t> </a:t>
            </a:r>
            <a:r>
              <a:rPr lang="it-IT" sz="1050" b="1" kern="1200" dirty="0">
                <a:solidFill>
                  <a:prstClr val="black"/>
                </a:solidFill>
                <a:latin typeface="Open Sauce Light" panose="020B0604020202020204" charset="0"/>
                <a:ea typeface="+mn-ea"/>
                <a:cs typeface="+mn-cs"/>
              </a:rPr>
              <a:t>restituisce «Quick </a:t>
            </a:r>
            <a:r>
              <a:rPr lang="it-IT" sz="1050" b="1" kern="1200" dirty="0" err="1">
                <a:solidFill>
                  <a:prstClr val="black"/>
                </a:solidFill>
                <a:latin typeface="Open Sauce Light" panose="020B0604020202020204" charset="0"/>
                <a:ea typeface="+mn-ea"/>
                <a:cs typeface="+mn-cs"/>
              </a:rPr>
              <a:t>Wins</a:t>
            </a:r>
            <a:r>
              <a:rPr lang="it-IT" sz="1050" b="1" kern="1200" dirty="0">
                <a:solidFill>
                  <a:prstClr val="black"/>
                </a:solidFill>
                <a:latin typeface="Open Sauce Light" panose="020B0604020202020204" charset="0"/>
                <a:ea typeface="+mn-ea"/>
                <a:cs typeface="+mn-cs"/>
              </a:rPr>
              <a:t>» e «Next Steps»</a:t>
            </a:r>
          </a:p>
        </p:txBody>
      </p:sp>
      <p:pic>
        <p:nvPicPr>
          <p:cNvPr id="25" name="Elemento grafico 24" descr="Tiro a segno con riempimento a tinta unita">
            <a:extLst>
              <a:ext uri="{FF2B5EF4-FFF2-40B4-BE49-F238E27FC236}">
                <a16:creationId xmlns:a16="http://schemas.microsoft.com/office/drawing/2014/main" id="{B4A6ED7F-5F82-6A34-8A15-BB54118B66E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15965" y="946338"/>
            <a:ext cx="685800" cy="685800"/>
          </a:xfrm>
          <a:prstGeom prst="rect">
            <a:avLst/>
          </a:prstGeo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4E15853F-DF9F-1534-2445-E458127425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754F0A-FD03-97AD-986F-321CFC196532}"/>
              </a:ext>
            </a:extLst>
          </p:cNvPr>
          <p:cNvSpPr/>
          <p:nvPr/>
        </p:nvSpPr>
        <p:spPr>
          <a:xfrm>
            <a:off x="6255598" y="1704581"/>
            <a:ext cx="2598842" cy="2494039"/>
          </a:xfrm>
          <a:prstGeom prst="rect">
            <a:avLst/>
          </a:prstGeom>
          <a:noFill/>
          <a:ln w="31750">
            <a:solidFill>
              <a:srgbClr val="0367B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5F48D6-493E-B8B0-444D-3A265471CD16}"/>
              </a:ext>
            </a:extLst>
          </p:cNvPr>
          <p:cNvSpPr txBox="1"/>
          <p:nvPr/>
        </p:nvSpPr>
        <p:spPr>
          <a:xfrm>
            <a:off x="463172" y="345987"/>
            <a:ext cx="698751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23">
              <a:defRPr/>
            </a:pPr>
            <a:r>
              <a:rPr lang="en-US" sz="3200" dirty="0">
                <a:solidFill>
                  <a:srgbClr val="0070C0"/>
                </a:solidFill>
                <a:latin typeface="Open Sauce Medium"/>
              </a:rPr>
              <a:t>2. </a:t>
            </a:r>
            <a:r>
              <a:rPr lang="en-US" sz="3200" dirty="0" err="1">
                <a:solidFill>
                  <a:srgbClr val="0070C0"/>
                </a:solidFill>
                <a:latin typeface="Open Sauce Medium"/>
              </a:rPr>
              <a:t>Ass’t</a:t>
            </a:r>
            <a:r>
              <a:rPr lang="en-US" sz="3200" dirty="0">
                <a:solidFill>
                  <a:srgbClr val="0070C0"/>
                </a:solidFill>
                <a:latin typeface="Open Sauce Medium"/>
              </a:rPr>
              <a:t> di </a:t>
            </a:r>
            <a:r>
              <a:rPr lang="en-US" sz="3200" dirty="0" err="1">
                <a:solidFill>
                  <a:srgbClr val="0070C0"/>
                </a:solidFill>
                <a:latin typeface="Open Sauce Medium"/>
              </a:rPr>
              <a:t>Cybersicurezza</a:t>
            </a:r>
            <a:endParaRPr lang="en-US" sz="3200" dirty="0">
              <a:solidFill>
                <a:srgbClr val="0070C0"/>
              </a:solidFill>
              <a:latin typeface="Open Sauc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28830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E585B-F8F8-8092-89A0-92FF60579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7BAA93D8-392B-F9C8-26FA-D67499D30CDB}"/>
              </a:ext>
            </a:extLst>
          </p:cNvPr>
          <p:cNvSpPr txBox="1"/>
          <p:nvPr/>
        </p:nvSpPr>
        <p:spPr>
          <a:xfrm>
            <a:off x="411484" y="1241189"/>
            <a:ext cx="3063236" cy="7007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14313" indent="-214313" algn="just" defTabSz="457223">
              <a:lnSpc>
                <a:spcPct val="13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Livello complessivo di maturità Cyber dell’azienda rilevato  mediante l’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assessment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457223">
              <a:lnSpc>
                <a:spcPct val="130000"/>
              </a:lnSpc>
              <a:buClrTx/>
              <a:defRPr/>
            </a:pP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BABC74-CFAB-8FD0-CEC5-0EB8CF2D93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54" r="19953" b="39092"/>
          <a:stretch/>
        </p:blipFill>
        <p:spPr>
          <a:xfrm>
            <a:off x="4057773" y="1050471"/>
            <a:ext cx="4981553" cy="2576649"/>
          </a:xfrm>
          <a:prstGeom prst="rect">
            <a:avLst/>
          </a:prstGeom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E34DD7E7-0BA8-859C-EF05-861608E13F23}"/>
              </a:ext>
            </a:extLst>
          </p:cNvPr>
          <p:cNvSpPr/>
          <p:nvPr/>
        </p:nvSpPr>
        <p:spPr>
          <a:xfrm>
            <a:off x="6671330" y="1368219"/>
            <a:ext cx="422890" cy="223354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05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840338F-81EB-981E-8197-A3A1F5EBFFD6}"/>
              </a:ext>
            </a:extLst>
          </p:cNvPr>
          <p:cNvCxnSpPr>
            <a:cxnSpLocks/>
          </p:cNvCxnSpPr>
          <p:nvPr/>
        </p:nvCxnSpPr>
        <p:spPr>
          <a:xfrm>
            <a:off x="9758585" y="4972624"/>
            <a:ext cx="170059" cy="381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1">
            <a:extLst>
              <a:ext uri="{FF2B5EF4-FFF2-40B4-BE49-F238E27FC236}">
                <a16:creationId xmlns:a16="http://schemas.microsoft.com/office/drawing/2014/main" id="{4FA69B3B-7099-7D21-AA6B-5598D95DC9FB}"/>
              </a:ext>
            </a:extLst>
          </p:cNvPr>
          <p:cNvSpPr/>
          <p:nvPr/>
        </p:nvSpPr>
        <p:spPr>
          <a:xfrm>
            <a:off x="7464683" y="1725568"/>
            <a:ext cx="1016377" cy="223354"/>
          </a:xfrm>
          <a:prstGeom prst="rect">
            <a:avLst/>
          </a:prstGeom>
          <a:noFill/>
          <a:ln w="31750">
            <a:solidFill>
              <a:schemeClr val="accent3">
                <a:lumMod val="7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050"/>
          </a:p>
        </p:txBody>
      </p:sp>
      <p:pic>
        <p:nvPicPr>
          <p:cNvPr id="18" name="Elemento grafico 17" descr="Freccia a destra con riempimento a tinta unita">
            <a:extLst>
              <a:ext uri="{FF2B5EF4-FFF2-40B4-BE49-F238E27FC236}">
                <a16:creationId xmlns:a16="http://schemas.microsoft.com/office/drawing/2014/main" id="{0AFC2D57-BF84-F026-48CC-A3ABB76D3C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88131" y="1331917"/>
            <a:ext cx="685800" cy="685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924948-A0B7-2485-7DF2-F1C0BB74F83B}"/>
              </a:ext>
            </a:extLst>
          </p:cNvPr>
          <p:cNvSpPr txBox="1"/>
          <p:nvPr/>
        </p:nvSpPr>
        <p:spPr>
          <a:xfrm>
            <a:off x="481055" y="137634"/>
            <a:ext cx="5533768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23">
              <a:defRPr/>
            </a:pPr>
            <a:r>
              <a:rPr lang="en-US" sz="3200" dirty="0" err="1">
                <a:solidFill>
                  <a:srgbClr val="0070C0"/>
                </a:solidFill>
                <a:latin typeface="Open Sauce Medium"/>
              </a:rPr>
              <a:t>Ass’t</a:t>
            </a:r>
            <a:r>
              <a:rPr lang="en-US" sz="3200" dirty="0">
                <a:solidFill>
                  <a:srgbClr val="0070C0"/>
                </a:solidFill>
                <a:latin typeface="Open Sauce Medium"/>
              </a:rPr>
              <a:t> di </a:t>
            </a:r>
            <a:r>
              <a:rPr lang="en-US" sz="3200" dirty="0" err="1">
                <a:solidFill>
                  <a:srgbClr val="0070C0"/>
                </a:solidFill>
                <a:latin typeface="Open Sauce Medium"/>
              </a:rPr>
              <a:t>Cybersicurezza</a:t>
            </a:r>
            <a:r>
              <a:rPr lang="en-US" sz="3200" dirty="0">
                <a:solidFill>
                  <a:srgbClr val="0070C0"/>
                </a:solidFill>
                <a:latin typeface="Open Sauce Medium"/>
              </a:rPr>
              <a:t>: il report di </a:t>
            </a:r>
            <a:r>
              <a:rPr lang="en-US" sz="3200" dirty="0" err="1">
                <a:solidFill>
                  <a:srgbClr val="0070C0"/>
                </a:solidFill>
                <a:latin typeface="Open Sauce Medium"/>
              </a:rPr>
              <a:t>restituzione</a:t>
            </a:r>
            <a:endParaRPr lang="en-US" sz="3200" dirty="0">
              <a:solidFill>
                <a:srgbClr val="0070C0"/>
              </a:solidFill>
              <a:latin typeface="Open Sauc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657417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83562-2A7A-8FFC-2C4A-371BAC97D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2">
            <a:extLst>
              <a:ext uri="{FF2B5EF4-FFF2-40B4-BE49-F238E27FC236}">
                <a16:creationId xmlns:a16="http://schemas.microsoft.com/office/drawing/2014/main" id="{C51D10F9-5EF6-85C2-6C71-9030D818C932}"/>
              </a:ext>
            </a:extLst>
          </p:cNvPr>
          <p:cNvSpPr/>
          <p:nvPr/>
        </p:nvSpPr>
        <p:spPr>
          <a:xfrm rot="-9504825">
            <a:off x="282483" y="730249"/>
            <a:ext cx="4601791" cy="3967493"/>
          </a:xfrm>
          <a:custGeom>
            <a:avLst/>
            <a:gdLst/>
            <a:ahLst/>
            <a:cxnLst/>
            <a:rect l="l" t="t" r="r" b="b"/>
            <a:pathLst>
              <a:path w="17836200" h="12161046">
                <a:moveTo>
                  <a:pt x="0" y="0"/>
                </a:moveTo>
                <a:lnTo>
                  <a:pt x="17836200" y="0"/>
                </a:lnTo>
                <a:lnTo>
                  <a:pt x="17836200" y="12161045"/>
                </a:lnTo>
                <a:lnTo>
                  <a:pt x="0" y="121610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23">
              <a:defRPr/>
            </a:pPr>
            <a:endParaRPr lang="it-IT" sz="9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B3F1F66-3A62-7E60-A5F7-63FAEF37139C}"/>
              </a:ext>
            </a:extLst>
          </p:cNvPr>
          <p:cNvCxnSpPr>
            <a:cxnSpLocks/>
          </p:cNvCxnSpPr>
          <p:nvPr/>
        </p:nvCxnSpPr>
        <p:spPr>
          <a:xfrm>
            <a:off x="9758585" y="4972624"/>
            <a:ext cx="170059" cy="381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6">
            <a:extLst>
              <a:ext uri="{FF2B5EF4-FFF2-40B4-BE49-F238E27FC236}">
                <a16:creationId xmlns:a16="http://schemas.microsoft.com/office/drawing/2014/main" id="{B621C4CF-8ACB-96CF-7EE3-0AFC7061FACE}"/>
              </a:ext>
            </a:extLst>
          </p:cNvPr>
          <p:cNvSpPr txBox="1"/>
          <p:nvPr/>
        </p:nvSpPr>
        <p:spPr>
          <a:xfrm>
            <a:off x="411484" y="1196205"/>
            <a:ext cx="2735576" cy="31762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14313" indent="-214313" algn="just" defTabSz="457223">
              <a:lnSpc>
                <a:spcPct val="13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Indicazioni di eventuali gap esistenti secondo le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category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definite nel modello:</a:t>
            </a:r>
          </a:p>
          <a:p>
            <a:pPr marL="214313" indent="-214313" algn="just" defTabSz="457223">
              <a:lnSpc>
                <a:spcPct val="130000"/>
              </a:lnSpc>
              <a:buClrTx/>
              <a:buFont typeface="Arial" panose="020B0604020202020204" pitchFamily="34" charset="0"/>
              <a:buChar char="•"/>
              <a:defRPr/>
            </a:pP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57213" lvl="1" indent="-214313" algn="just">
              <a:buFont typeface="Courier New" panose="02070309020205020404" pitchFamily="49" charset="0"/>
              <a:buChar char="o"/>
            </a:pPr>
            <a:r>
              <a:rPr lang="it-IT" sz="1200" i="1" dirty="0">
                <a:latin typeface="Calibri" panose="020F0502020204030204" pitchFamily="34" charset="0"/>
                <a:cs typeface="Calibri" panose="020F0502020204030204" pitchFamily="34" charset="0"/>
              </a:rPr>
              <a:t>Il report finale evidenzierà - per ciascuna </a:t>
            </a:r>
            <a:r>
              <a:rPr lang="it-IT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category</a:t>
            </a:r>
            <a:r>
              <a:rPr lang="it-IT" sz="1200" i="1" dirty="0">
                <a:latin typeface="Calibri" panose="020F0502020204030204" pitchFamily="34" charset="0"/>
                <a:cs typeface="Calibri" panose="020F0502020204030204" pitchFamily="34" charset="0"/>
              </a:rPr>
              <a:t> – la distanza tra la  postura Cyber target e quella corrente, </a:t>
            </a:r>
            <a:r>
              <a:rPr lang="it-IT" sz="1200" i="1" u="sng" dirty="0">
                <a:solidFill>
                  <a:srgbClr val="2771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definita per lo specifico contesto aziendale</a:t>
            </a:r>
          </a:p>
          <a:p>
            <a:pPr marL="557213" lvl="1" indent="-214313" algn="just">
              <a:buFont typeface="Courier New" panose="02070309020205020404" pitchFamily="49" charset="0"/>
              <a:buChar char="o"/>
            </a:pPr>
            <a:endParaRPr lang="it-IT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57213" lvl="1" indent="-214313" algn="just">
              <a:buFont typeface="Courier New" panose="02070309020205020404" pitchFamily="49" charset="0"/>
              <a:buChar char="o"/>
            </a:pPr>
            <a:r>
              <a:rPr lang="it-IT" sz="1200" i="1" dirty="0">
                <a:latin typeface="Calibri" panose="020F0502020204030204" pitchFamily="34" charset="0"/>
                <a:cs typeface="Calibri" panose="020F0502020204030204" pitchFamily="34" charset="0"/>
              </a:rPr>
              <a:t>Per ciascuna </a:t>
            </a:r>
            <a:r>
              <a:rPr lang="it-IT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category</a:t>
            </a:r>
            <a:r>
              <a:rPr lang="it-IT" sz="1200" i="1" dirty="0">
                <a:latin typeface="Calibri" panose="020F0502020204030204" pitchFamily="34" charset="0"/>
                <a:cs typeface="Calibri" panose="020F0502020204030204" pitchFamily="34" charset="0"/>
              </a:rPr>
              <a:t> in cui vi sia un  gap tra postura target e quella corrente, vengono proposte delle </a:t>
            </a:r>
            <a:r>
              <a:rPr lang="it-IT" sz="1200" i="1" u="sng" dirty="0">
                <a:solidFill>
                  <a:srgbClr val="2771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azioni consigliate per ridurre tale distanza</a:t>
            </a:r>
            <a:r>
              <a:rPr lang="it-IT" sz="1200" i="1" dirty="0">
                <a:solidFill>
                  <a:srgbClr val="2771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accompagnandole con le relative indicazioni di intervento</a:t>
            </a:r>
            <a:endParaRPr lang="it-IT" sz="1200" dirty="0">
              <a:solidFill>
                <a:srgbClr val="2771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B85B290-7034-7294-4C2D-2EC92AFBAF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6698" y="923785"/>
            <a:ext cx="5738691" cy="3432559"/>
          </a:xfrm>
          <a:prstGeom prst="rect">
            <a:avLst/>
          </a:prstGeom>
        </p:spPr>
      </p:pic>
      <p:pic>
        <p:nvPicPr>
          <p:cNvPr id="19" name="Elemento grafico 17" descr="Freccia a destra con riempimento a tinta unita">
            <a:extLst>
              <a:ext uri="{FF2B5EF4-FFF2-40B4-BE49-F238E27FC236}">
                <a16:creationId xmlns:a16="http://schemas.microsoft.com/office/drawing/2014/main" id="{72A34205-7416-8135-BF8A-A4BAED0E35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26698" y="1720606"/>
            <a:ext cx="685800" cy="685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CC4D0D-C95A-7BE1-2044-57FD33D4FE7C}"/>
              </a:ext>
            </a:extLst>
          </p:cNvPr>
          <p:cNvSpPr txBox="1"/>
          <p:nvPr/>
        </p:nvSpPr>
        <p:spPr>
          <a:xfrm>
            <a:off x="481055" y="137634"/>
            <a:ext cx="5533768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23">
              <a:defRPr/>
            </a:pPr>
            <a:r>
              <a:rPr lang="en-US" sz="3200" dirty="0" err="1">
                <a:solidFill>
                  <a:srgbClr val="0070C0"/>
                </a:solidFill>
                <a:latin typeface="Open Sauce Medium"/>
              </a:rPr>
              <a:t>Ass’t</a:t>
            </a:r>
            <a:r>
              <a:rPr lang="en-US" sz="3200" dirty="0">
                <a:solidFill>
                  <a:srgbClr val="0070C0"/>
                </a:solidFill>
                <a:latin typeface="Open Sauce Medium"/>
              </a:rPr>
              <a:t> di </a:t>
            </a:r>
            <a:r>
              <a:rPr lang="en-US" sz="3200" dirty="0" err="1">
                <a:solidFill>
                  <a:srgbClr val="0070C0"/>
                </a:solidFill>
                <a:latin typeface="Open Sauce Medium"/>
              </a:rPr>
              <a:t>Cybersicurezza</a:t>
            </a:r>
            <a:r>
              <a:rPr lang="en-US" sz="3200" dirty="0">
                <a:solidFill>
                  <a:srgbClr val="0070C0"/>
                </a:solidFill>
                <a:latin typeface="Open Sauce Medium"/>
              </a:rPr>
              <a:t>: il report di </a:t>
            </a:r>
            <a:r>
              <a:rPr lang="en-US" sz="3200" dirty="0" err="1">
                <a:solidFill>
                  <a:srgbClr val="0070C0"/>
                </a:solidFill>
                <a:latin typeface="Open Sauce Medium"/>
              </a:rPr>
              <a:t>restituzione</a:t>
            </a:r>
            <a:endParaRPr lang="en-US" sz="3200" dirty="0">
              <a:solidFill>
                <a:srgbClr val="0070C0"/>
              </a:solidFill>
              <a:latin typeface="Open Sauc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657710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8BB4A-A018-22E8-E2F7-BCD13E6D2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1659E3C-0CED-81C8-FAD2-BD46FD82279A}"/>
              </a:ext>
            </a:extLst>
          </p:cNvPr>
          <p:cNvSpPr txBox="1"/>
          <p:nvPr/>
        </p:nvSpPr>
        <p:spPr>
          <a:xfrm>
            <a:off x="8080515" y="377687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11"/>
            <a:endParaRPr lang="it-IT" sz="9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17323D-9A6D-07E8-A0F8-1070781F7269}"/>
              </a:ext>
            </a:extLst>
          </p:cNvPr>
          <p:cNvSpPr txBox="1"/>
          <p:nvPr/>
        </p:nvSpPr>
        <p:spPr>
          <a:xfrm>
            <a:off x="523624" y="1154965"/>
            <a:ext cx="5391025" cy="3007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85783" eaLnBrk="0" fontAlgn="base" hangingPunct="0">
              <a:lnSpc>
                <a:spcPct val="130000"/>
              </a:lnSpc>
              <a:defRPr/>
            </a:pPr>
            <a:r>
              <a:rPr lang="it-IT" sz="1100" dirty="0">
                <a:solidFill>
                  <a:prstClr val="black"/>
                </a:solidFill>
                <a:latin typeface="Open Sauce Light" panose="020B0604020202020204"/>
                <a:cs typeface="Open Sauce Light" panose="020B0604020202020204" charset="0"/>
              </a:rPr>
              <a:t>Dall’analisi precedente, effettuata sia per </a:t>
            </a:r>
            <a:r>
              <a:rPr lang="it-IT" sz="1100" i="1" dirty="0" err="1">
                <a:solidFill>
                  <a:prstClr val="black"/>
                </a:solidFill>
                <a:latin typeface="Open Sauce Light" panose="020B0604020202020204"/>
                <a:cs typeface="Open Sauce Light" panose="020B0604020202020204" charset="0"/>
              </a:rPr>
              <a:t>Functions</a:t>
            </a:r>
            <a:r>
              <a:rPr lang="it-IT" sz="1100" dirty="0">
                <a:solidFill>
                  <a:prstClr val="black"/>
                </a:solidFill>
                <a:latin typeface="Open Sauce Light" panose="020B0604020202020204"/>
                <a:cs typeface="Open Sauce Light" panose="020B0604020202020204" charset="0"/>
              </a:rPr>
              <a:t> che per </a:t>
            </a:r>
            <a:r>
              <a:rPr lang="it-IT" sz="1100" i="1" dirty="0" err="1">
                <a:solidFill>
                  <a:prstClr val="black"/>
                </a:solidFill>
                <a:latin typeface="Open Sauce Light" panose="020B0604020202020204"/>
                <a:cs typeface="Open Sauce Light" panose="020B0604020202020204" charset="0"/>
              </a:rPr>
              <a:t>Categories</a:t>
            </a:r>
            <a:r>
              <a:rPr lang="it-IT" sz="1100" i="1" dirty="0">
                <a:solidFill>
                  <a:prstClr val="black"/>
                </a:solidFill>
                <a:latin typeface="Open Sauce Light" panose="020B0604020202020204"/>
                <a:cs typeface="Open Sauce Light" panose="020B0604020202020204" charset="0"/>
              </a:rPr>
              <a:t> </a:t>
            </a:r>
            <a:r>
              <a:rPr lang="it-IT" sz="1100" dirty="0">
                <a:solidFill>
                  <a:prstClr val="black"/>
                </a:solidFill>
                <a:latin typeface="Open Sauce Light" panose="020B0604020202020204"/>
                <a:cs typeface="Open Sauce Light" panose="020B0604020202020204" charset="0"/>
              </a:rPr>
              <a:t>emergono quindi le seguenti aree sulle quali si consiglia di intervenire:</a:t>
            </a:r>
          </a:p>
          <a:p>
            <a:pPr algn="just" eaLnBrk="0" fontAlgn="base" hangingPunct="0">
              <a:lnSpc>
                <a:spcPct val="130000"/>
              </a:lnSpc>
              <a:defRPr/>
            </a:pPr>
            <a:endParaRPr lang="it-IT" sz="1100" b="1" dirty="0">
              <a:latin typeface="Open Sauce Light" panose="020B0604020202020204"/>
              <a:cs typeface="Open Sauce Light" panose="020B0604020202020204" charset="0"/>
            </a:endParaRPr>
          </a:p>
          <a:p>
            <a:pPr marL="171446" indent="-171446" algn="just" eaLnBrk="0" fontAlgn="base" hangingPunct="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it-IT" sz="1100" b="1" dirty="0">
                <a:latin typeface="Open Sauce Light" panose="020B0604020202020204"/>
                <a:cs typeface="Open Sauce Light" panose="020B0604020202020204" charset="0"/>
              </a:rPr>
              <a:t>ASSET MANAGEMENT: </a:t>
            </a:r>
            <a:r>
              <a:rPr lang="it-IT" sz="1100" dirty="0">
                <a:latin typeface="Open Sauce Light" panose="020B0604020202020204"/>
                <a:cs typeface="Open Sauce Light" panose="020B0604020202020204" charset="0"/>
              </a:rPr>
              <a:t>utilizzo di dispositivi USB e dei servizi in Cloud per la condivisione dei files, crittografia dei device</a:t>
            </a:r>
          </a:p>
          <a:p>
            <a:pPr marL="171446" indent="-171446" algn="just" eaLnBrk="0" fontAlgn="base" hangingPunct="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it-IT" sz="1100" b="1" dirty="0">
                <a:latin typeface="Open Sauce Light" panose="020B0604020202020204"/>
                <a:cs typeface="Open Sauce Light" panose="020B0604020202020204" charset="0"/>
              </a:rPr>
              <a:t>DATA SECURITY: </a:t>
            </a:r>
            <a:r>
              <a:rPr lang="it-IT" sz="1100" dirty="0">
                <a:latin typeface="Open Sauce Light" panose="020B0604020202020204"/>
                <a:cs typeface="Open Sauce Light" panose="020B0604020202020204" charset="0"/>
              </a:rPr>
              <a:t>classificazione dei documenti, test di sicurezza sul software</a:t>
            </a:r>
          </a:p>
          <a:p>
            <a:pPr marL="171446" indent="-171446" algn="just" eaLnBrk="0" fontAlgn="base" hangingPunct="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it-IT" sz="1100" b="1" dirty="0">
                <a:latin typeface="Open Sauce Light" panose="020B0604020202020204"/>
                <a:cs typeface="Open Sauce Light" panose="020B0604020202020204" charset="0"/>
              </a:rPr>
              <a:t>IDENTITY MANAGEMENT:</a:t>
            </a:r>
            <a:r>
              <a:rPr lang="it-IT" sz="1100" dirty="0">
                <a:latin typeface="Open Sauce Light" panose="020B0604020202020204"/>
                <a:cs typeface="Open Sauce Light" panose="020B0604020202020204" charset="0"/>
              </a:rPr>
              <a:t> utilizzo del MFA, autorizzazione Admin sui PC client</a:t>
            </a:r>
            <a:endParaRPr lang="it-IT" sz="700" dirty="0">
              <a:latin typeface="Open Sauce Light" panose="020B0604020202020204"/>
              <a:cs typeface="Open Sauce Light" panose="020B0604020202020204" charset="0"/>
            </a:endParaRPr>
          </a:p>
          <a:p>
            <a:pPr marL="171446" indent="-171446" algn="just" eaLnBrk="0" fontAlgn="base" hangingPunct="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it-IT" sz="1100" b="1" dirty="0">
              <a:latin typeface="Open Sauce Light" panose="020B0604020202020204"/>
              <a:cs typeface="Open Sauce Light" panose="020B0604020202020204" charset="0"/>
            </a:endParaRPr>
          </a:p>
          <a:p>
            <a:pPr marL="171446" indent="-171446" algn="just" eaLnBrk="0" fontAlgn="base" hangingPunct="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it-IT" sz="1100" b="1" dirty="0">
                <a:latin typeface="Open Sauce Light" panose="020B0604020202020204"/>
                <a:cs typeface="Open Sauce Light" panose="020B0604020202020204" charset="0"/>
              </a:rPr>
              <a:t>INFORMATION PROTECTION: </a:t>
            </a:r>
            <a:r>
              <a:rPr lang="it-IT" sz="1100" dirty="0">
                <a:latin typeface="Open Sauce Light" panose="020B0604020202020204"/>
                <a:cs typeface="Open Sauce Light" panose="020B0604020202020204" charset="0"/>
              </a:rPr>
              <a:t>gestione della sala server, della rete aziendale (rete WiFi-Guest), nonché dei LOG di sistema</a:t>
            </a:r>
          </a:p>
          <a:p>
            <a:pPr marL="171446" indent="-171446" algn="just" eaLnBrk="0" fontAlgn="base" hangingPunct="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it-IT" sz="1100" b="1" dirty="0">
                <a:latin typeface="Open Sauce Light" panose="020B0604020202020204"/>
                <a:cs typeface="Open Sauce Light" panose="020B0604020202020204" charset="0"/>
              </a:rPr>
              <a:t>BUSINESS CONTINUITY: </a:t>
            </a:r>
            <a:r>
              <a:rPr lang="it-IT" sz="1100" dirty="0">
                <a:latin typeface="Open Sauce Light" panose="020B0604020202020204"/>
                <a:cs typeface="Open Sauce Light" panose="020B0604020202020204" charset="0"/>
              </a:rPr>
              <a:t>test di </a:t>
            </a:r>
            <a:r>
              <a:rPr lang="it-IT" sz="1100" dirty="0" err="1">
                <a:latin typeface="Open Sauce Light" panose="020B0604020202020204"/>
                <a:cs typeface="Open Sauce Light" panose="020B0604020202020204" charset="0"/>
              </a:rPr>
              <a:t>restore</a:t>
            </a:r>
            <a:r>
              <a:rPr lang="it-IT" sz="1100" dirty="0">
                <a:latin typeface="Open Sauce Light" panose="020B0604020202020204"/>
                <a:cs typeface="Open Sauce Light" panose="020B0604020202020204" charset="0"/>
              </a:rPr>
              <a:t> e definizione di una strategia di DR</a:t>
            </a:r>
            <a:endParaRPr lang="it-IT" sz="1100" b="1" dirty="0">
              <a:latin typeface="Open Sauce Light" panose="020B0604020202020204"/>
              <a:cs typeface="Open Sauce Light" panose="020B0604020202020204" charset="0"/>
            </a:endParaRPr>
          </a:p>
          <a:p>
            <a:pPr marL="171446" indent="-171446" algn="just" eaLnBrk="0" fontAlgn="base" hangingPunct="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it-IT" sz="1100" b="1" dirty="0">
                <a:latin typeface="Open Sauce Light" panose="020B0604020202020204"/>
                <a:cs typeface="Open Sauce Light" panose="020B0604020202020204" charset="0"/>
              </a:rPr>
              <a:t>SECURITY CONTINUOUS MONITORING: </a:t>
            </a:r>
            <a:r>
              <a:rPr lang="it-IT" sz="1100" dirty="0">
                <a:latin typeface="Open Sauce Light" panose="020B0604020202020204"/>
                <a:cs typeface="Open Sauce Light" panose="020B0604020202020204" charset="0"/>
              </a:rPr>
              <a:t>aggiornamento dei SW installati, test VA/PT, protezione degli endpoint (anche client)</a:t>
            </a:r>
          </a:p>
          <a:p>
            <a:pPr algn="just" eaLnBrk="0" fontAlgn="base" hangingPunct="0">
              <a:lnSpc>
                <a:spcPct val="130000"/>
              </a:lnSpc>
              <a:defRPr/>
            </a:pPr>
            <a:endParaRPr lang="it-IT" sz="800" dirty="0">
              <a:latin typeface="Open Sauce Light" panose="020B0604020202020204"/>
              <a:cs typeface="Open Sauce Light" panose="020B060402020202020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57968-5881-27E4-EEA1-F40903A6D1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DE3D43-AE33-E6FC-11BC-4B6B201E15FB}"/>
              </a:ext>
            </a:extLst>
          </p:cNvPr>
          <p:cNvSpPr/>
          <p:nvPr/>
        </p:nvSpPr>
        <p:spPr>
          <a:xfrm>
            <a:off x="392173" y="1729454"/>
            <a:ext cx="5751077" cy="1041978"/>
          </a:xfrm>
          <a:prstGeom prst="rect">
            <a:avLst/>
          </a:prstGeom>
          <a:noFill/>
          <a:ln w="41275">
            <a:solidFill>
              <a:srgbClr val="036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rgbClr val="00B05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6D62C66-BAFB-36E8-63FE-8E62ECA378FC}"/>
              </a:ext>
            </a:extLst>
          </p:cNvPr>
          <p:cNvCxnSpPr>
            <a:cxnSpLocks/>
          </p:cNvCxnSpPr>
          <p:nvPr/>
        </p:nvCxnSpPr>
        <p:spPr>
          <a:xfrm flipV="1">
            <a:off x="6143250" y="2088021"/>
            <a:ext cx="362762" cy="145957"/>
          </a:xfrm>
          <a:prstGeom prst="line">
            <a:avLst/>
          </a:prstGeom>
          <a:ln w="12700">
            <a:solidFill>
              <a:srgbClr val="0367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496FE1E-E508-3AE8-936F-BC3A99714BFC}"/>
              </a:ext>
            </a:extLst>
          </p:cNvPr>
          <p:cNvSpPr txBox="1"/>
          <p:nvPr/>
        </p:nvSpPr>
        <p:spPr>
          <a:xfrm>
            <a:off x="6586252" y="1826411"/>
            <a:ext cx="1605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367B3"/>
                </a:solidFill>
              </a:rPr>
              <a:t>Misure organizzative</a:t>
            </a:r>
            <a:endParaRPr lang="en-IT" b="1" dirty="0">
              <a:solidFill>
                <a:srgbClr val="0367B3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8A006FD-9555-CDE6-727E-67F283E16BB7}"/>
              </a:ext>
            </a:extLst>
          </p:cNvPr>
          <p:cNvCxnSpPr>
            <a:cxnSpLocks/>
          </p:cNvCxnSpPr>
          <p:nvPr/>
        </p:nvCxnSpPr>
        <p:spPr>
          <a:xfrm>
            <a:off x="6478580" y="2088021"/>
            <a:ext cx="1337908" cy="0"/>
          </a:xfrm>
          <a:prstGeom prst="line">
            <a:avLst/>
          </a:prstGeom>
          <a:ln w="12700">
            <a:solidFill>
              <a:srgbClr val="0367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D1641F3E-3CCD-C77C-4B4E-417EB6FE9156}"/>
              </a:ext>
            </a:extLst>
          </p:cNvPr>
          <p:cNvSpPr/>
          <p:nvPr/>
        </p:nvSpPr>
        <p:spPr>
          <a:xfrm>
            <a:off x="392173" y="2867249"/>
            <a:ext cx="5751077" cy="1215741"/>
          </a:xfrm>
          <a:prstGeom prst="rect">
            <a:avLst/>
          </a:prstGeom>
          <a:noFill/>
          <a:ln w="41275">
            <a:solidFill>
              <a:srgbClr val="0AA0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rgbClr val="00B050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DFA1D31-CD74-1102-4C53-9E9CC6988A88}"/>
              </a:ext>
            </a:extLst>
          </p:cNvPr>
          <p:cNvCxnSpPr>
            <a:cxnSpLocks/>
          </p:cNvCxnSpPr>
          <p:nvPr/>
        </p:nvCxnSpPr>
        <p:spPr>
          <a:xfrm flipV="1">
            <a:off x="6143250" y="3343515"/>
            <a:ext cx="386787" cy="172270"/>
          </a:xfrm>
          <a:prstGeom prst="line">
            <a:avLst/>
          </a:prstGeom>
          <a:ln w="12700">
            <a:solidFill>
              <a:srgbClr val="0AA0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6D1390A-BFB1-CE0B-F72F-11DE353C066F}"/>
              </a:ext>
            </a:extLst>
          </p:cNvPr>
          <p:cNvSpPr txBox="1"/>
          <p:nvPr/>
        </p:nvSpPr>
        <p:spPr>
          <a:xfrm>
            <a:off x="6506012" y="3035738"/>
            <a:ext cx="1660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AA00D"/>
                </a:solidFill>
              </a:rPr>
              <a:t>Misure tecniche</a:t>
            </a:r>
            <a:endParaRPr lang="en-IT" b="1" dirty="0">
              <a:solidFill>
                <a:srgbClr val="0AA00D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E6517B6-0B3A-B228-45A4-04B9A2721563}"/>
              </a:ext>
            </a:extLst>
          </p:cNvPr>
          <p:cNvCxnSpPr>
            <a:cxnSpLocks/>
          </p:cNvCxnSpPr>
          <p:nvPr/>
        </p:nvCxnSpPr>
        <p:spPr>
          <a:xfrm>
            <a:off x="6530037" y="3337538"/>
            <a:ext cx="1411370" cy="0"/>
          </a:xfrm>
          <a:prstGeom prst="line">
            <a:avLst/>
          </a:prstGeom>
          <a:ln w="12700">
            <a:solidFill>
              <a:srgbClr val="0AA0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Brace 14">
            <a:extLst>
              <a:ext uri="{FF2B5EF4-FFF2-40B4-BE49-F238E27FC236}">
                <a16:creationId xmlns:a16="http://schemas.microsoft.com/office/drawing/2014/main" id="{546A210F-C9A3-D58F-2C57-2099DC351A00}"/>
              </a:ext>
            </a:extLst>
          </p:cNvPr>
          <p:cNvSpPr/>
          <p:nvPr/>
        </p:nvSpPr>
        <p:spPr>
          <a:xfrm>
            <a:off x="7944294" y="1503137"/>
            <a:ext cx="483781" cy="2911143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71A8F9-7684-97E6-BE30-8D4EF3DB03AA}"/>
              </a:ext>
            </a:extLst>
          </p:cNvPr>
          <p:cNvSpPr txBox="1"/>
          <p:nvPr/>
        </p:nvSpPr>
        <p:spPr>
          <a:xfrm>
            <a:off x="8209765" y="2719202"/>
            <a:ext cx="1145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>
                <a:solidFill>
                  <a:srgbClr val="002060"/>
                </a:solidFill>
              </a:rPr>
              <a:t>«Quick </a:t>
            </a:r>
            <a:r>
              <a:rPr lang="it-IT" b="1" u="sng" dirty="0" err="1">
                <a:solidFill>
                  <a:srgbClr val="002060"/>
                </a:solidFill>
              </a:rPr>
              <a:t>Wins</a:t>
            </a:r>
            <a:r>
              <a:rPr lang="it-IT" b="1" u="sng" dirty="0">
                <a:solidFill>
                  <a:srgbClr val="002060"/>
                </a:solidFill>
              </a:rPr>
              <a:t>»</a:t>
            </a:r>
            <a:endParaRPr lang="en-IT" b="1" u="sng" dirty="0">
              <a:solidFill>
                <a:srgbClr val="00206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489201-C5D3-4F89-716E-4B9F906B3053}"/>
              </a:ext>
            </a:extLst>
          </p:cNvPr>
          <p:cNvSpPr txBox="1"/>
          <p:nvPr/>
        </p:nvSpPr>
        <p:spPr>
          <a:xfrm>
            <a:off x="481055" y="137634"/>
            <a:ext cx="5533768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23">
              <a:defRPr/>
            </a:pPr>
            <a:r>
              <a:rPr lang="en-US" sz="3200" dirty="0" err="1">
                <a:solidFill>
                  <a:srgbClr val="0070C0"/>
                </a:solidFill>
                <a:latin typeface="Open Sauce Medium"/>
              </a:rPr>
              <a:t>Ass’t</a:t>
            </a:r>
            <a:r>
              <a:rPr lang="en-US" sz="3200" dirty="0">
                <a:solidFill>
                  <a:srgbClr val="0070C0"/>
                </a:solidFill>
                <a:latin typeface="Open Sauce Medium"/>
              </a:rPr>
              <a:t> di </a:t>
            </a:r>
            <a:r>
              <a:rPr lang="en-US" sz="3200" dirty="0" err="1">
                <a:solidFill>
                  <a:srgbClr val="0070C0"/>
                </a:solidFill>
                <a:latin typeface="Open Sauce Medium"/>
              </a:rPr>
              <a:t>Cybersicurezza</a:t>
            </a:r>
            <a:r>
              <a:rPr lang="en-US" sz="3200" dirty="0">
                <a:solidFill>
                  <a:srgbClr val="0070C0"/>
                </a:solidFill>
                <a:latin typeface="Open Sauce Medium"/>
              </a:rPr>
              <a:t>: il report di </a:t>
            </a:r>
            <a:r>
              <a:rPr lang="en-US" sz="3200" dirty="0" err="1">
                <a:solidFill>
                  <a:srgbClr val="0070C0"/>
                </a:solidFill>
                <a:latin typeface="Open Sauce Medium"/>
              </a:rPr>
              <a:t>restituzione</a:t>
            </a:r>
            <a:endParaRPr lang="en-US" sz="3200" dirty="0">
              <a:solidFill>
                <a:srgbClr val="0070C0"/>
              </a:solidFill>
              <a:latin typeface="Open Sauc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6558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theme/theme1.xml><?xml version="1.0" encoding="utf-8"?>
<a:theme xmlns:a="http://schemas.openxmlformats.org/drawingml/2006/main" name="Confinhub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6729</TotalTime>
  <Words>1710</Words>
  <Application>Microsoft Macintosh PowerPoint</Application>
  <PresentationFormat>On-screen Show (16:9)</PresentationFormat>
  <Paragraphs>287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Aptos Narrow</vt:lpstr>
      <vt:lpstr>Arial</vt:lpstr>
      <vt:lpstr>Calibri</vt:lpstr>
      <vt:lpstr>Courier New</vt:lpstr>
      <vt:lpstr>Open Sauce Light</vt:lpstr>
      <vt:lpstr>Open Sauce Medium</vt:lpstr>
      <vt:lpstr>Source Sans Pro</vt:lpstr>
      <vt:lpstr>System Font Regular</vt:lpstr>
      <vt:lpstr>Wingdings</vt:lpstr>
      <vt:lpstr>Confinhub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Trerotola Gianfranco</dc:creator>
  <cp:lastModifiedBy>Massimo Colorio</cp:lastModifiedBy>
  <cp:revision>649</cp:revision>
  <cp:lastPrinted>2025-09-16T09:57:59Z</cp:lastPrinted>
  <dcterms:modified xsi:type="dcterms:W3CDTF">2025-11-15T17:13:40Z</dcterms:modified>
</cp:coreProperties>
</file>