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668" autoAdjust="0"/>
    <p:restoredTop sz="94660"/>
  </p:normalViewPr>
  <p:slideViewPr>
    <p:cSldViewPr snapToGrid="0">
      <p:cViewPr>
        <p:scale>
          <a:sx n="90" d="100"/>
          <a:sy n="90" d="100"/>
        </p:scale>
        <p:origin x="205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57FEC1-FD1E-8AB0-9818-D3AC4C907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113DC6-0395-A32E-BEB1-5B1E11E9B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7499DB-DBA6-DA15-F979-4A8A498F3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206C-053E-4BE9-B56F-DD80F54BCF8B}" type="datetimeFigureOut">
              <a:rPr lang="es-PE" smtClean="0"/>
              <a:t>29/08/2023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2A1C14-05DC-218F-FE9E-F083E13C3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411AA4-5E3D-34ED-8D2D-B8B68DF16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2F86-25C7-450C-99E3-F998A8F0275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27023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ABF229-C2BD-6F63-7B04-CAAF477CC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9AA40C7-F6E0-1DEF-8BF1-4AA0FE80D0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C65556-2A31-2102-9CF0-54F8366AE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206C-053E-4BE9-B56F-DD80F54BCF8B}" type="datetimeFigureOut">
              <a:rPr lang="es-PE" smtClean="0"/>
              <a:t>29/08/2023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A8564D-4C90-625C-2B61-D3AEC840C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B4E77F-A14A-2B95-2401-B8403DB8E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2F86-25C7-450C-99E3-F998A8F0275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3822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67364F5-1BED-2BCF-C35C-0F63310DC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A3B8339-4ABD-81F9-93E9-17697C29D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4A2999-5DDC-DF4A-0EC0-01F04E167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206C-053E-4BE9-B56F-DD80F54BCF8B}" type="datetimeFigureOut">
              <a:rPr lang="es-PE" smtClean="0"/>
              <a:t>29/08/2023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95D502-2666-0AFA-50E4-61F8A0E66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6105D9-FC22-0B02-6701-08C1E37D5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2F86-25C7-450C-99E3-F998A8F0275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7536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D43088-5911-D3DD-90FB-4CC91FC34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BC1922-F631-41C7-20A9-67A697540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D99E1B-5315-27DF-F854-DD020E60D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206C-053E-4BE9-B56F-DD80F54BCF8B}" type="datetimeFigureOut">
              <a:rPr lang="es-PE" smtClean="0"/>
              <a:t>29/08/2023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C720F9-047D-E361-A9B5-37E3A35F9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FC4F3E-2D82-DFF3-9B3C-525394849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2F86-25C7-450C-99E3-F998A8F0275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6224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52CDB8-76FB-73C7-0894-3F9710484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5B529D-9DBD-8CE0-29E8-E56840146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A0245D-1BB0-0E87-59DF-286AE9860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206C-053E-4BE9-B56F-DD80F54BCF8B}" type="datetimeFigureOut">
              <a:rPr lang="es-PE" smtClean="0"/>
              <a:t>29/08/2023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E110D4-942F-B20B-EFBE-A48FC3B55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C0FB1B-EEB8-6055-FA18-7E18096E1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2F86-25C7-450C-99E3-F998A8F0275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7231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231690-7C75-1256-3166-A2545966A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CDC63B-A07E-6A87-2987-64BAEE1F68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A393EF-2D5F-4F1B-7F5C-675281B38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42AC1F-F09C-FC9E-9E5C-715ED3850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206C-053E-4BE9-B56F-DD80F54BCF8B}" type="datetimeFigureOut">
              <a:rPr lang="es-PE" smtClean="0"/>
              <a:t>29/08/2023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7E1755-CF9E-829A-1D22-396283EFD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710F04-E460-B653-007B-DF81E8E80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2F86-25C7-450C-99E3-F998A8F0275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1127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D0DA67-CD03-E98A-F7B9-9C5F96668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D656DB-07E0-F699-1B60-110425CDD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6D9DE32-9165-5379-B488-B50D0B4BC1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78CF4A8-4FD8-F063-DC1E-91A2A26FB3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E96084B-4E5A-730A-D158-45AC2FAC1E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CE9DE30-5838-957B-3992-FE8BFA64D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206C-053E-4BE9-B56F-DD80F54BCF8B}" type="datetimeFigureOut">
              <a:rPr lang="es-PE" smtClean="0"/>
              <a:t>29/08/2023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B6B0657-36E6-487A-5CB9-2152DDA55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D3B898B-7E9B-6DB6-9BDA-8E493D25F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2F86-25C7-450C-99E3-F998A8F0275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39985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619DCD-CB76-9649-DC0D-9978CB767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78C3759-B15C-3855-514D-DA4699C57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206C-053E-4BE9-B56F-DD80F54BCF8B}" type="datetimeFigureOut">
              <a:rPr lang="es-PE" smtClean="0"/>
              <a:t>29/08/2023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771D153-81FD-EA23-9950-7285D5FA0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9BDA16E-2508-3B08-31B7-65864CF8A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2F86-25C7-450C-99E3-F998A8F0275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4398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49B3B2D-1C72-7AAD-75B4-9C1672D65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206C-053E-4BE9-B56F-DD80F54BCF8B}" type="datetimeFigureOut">
              <a:rPr lang="es-PE" smtClean="0"/>
              <a:t>29/08/2023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B94D6D3-EE1B-C0F0-3842-226A7FBC6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4F5A55B-778D-55A4-454F-8034168C9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2F86-25C7-450C-99E3-F998A8F0275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5374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243119-8CCF-04D2-F34E-2E1EEFEFF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7AA521-1BF8-CE9C-2B1B-8230B436C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A80FF33-7298-4512-53A7-F3289067E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07407D-52F9-3946-EB6B-5C559F8D6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206C-053E-4BE9-B56F-DD80F54BCF8B}" type="datetimeFigureOut">
              <a:rPr lang="es-PE" smtClean="0"/>
              <a:t>29/08/2023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7DCF42-4CCA-0D5E-93D6-ECFC6AF12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70CCD7-7829-8790-2F5B-3C71C599A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2F86-25C7-450C-99E3-F998A8F0275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969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6B7310-62CA-FE5E-F558-356F9414C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5193B47-44A0-E9CC-B8AC-C5C7381D86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AEF2C5-CBCC-20E0-BB9A-17B90D569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C8D354-26ED-25C6-0130-0FA60C0B3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206C-053E-4BE9-B56F-DD80F54BCF8B}" type="datetimeFigureOut">
              <a:rPr lang="es-PE" smtClean="0"/>
              <a:t>29/08/2023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E4108F-3EE1-7C0A-AF4C-6A4FF546F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528C01-0323-8EB0-87B6-6DFB9C003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2F86-25C7-450C-99E3-F998A8F0275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435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8D3222D-86D5-6279-D5B9-D2EDD414D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F05502-0099-CD64-B0B3-ECA7ECA2C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41ED-F4C5-85D9-E64F-B866F9BCC2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C206C-053E-4BE9-B56F-DD80F54BCF8B}" type="datetimeFigureOut">
              <a:rPr lang="es-PE" smtClean="0"/>
              <a:t>29/08/2023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93C70E-681C-48B8-4402-C976CDACDD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52EF56-CC56-4416-C377-371A83F0F7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92F86-25C7-450C-99E3-F998A8F0275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207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D084C758-BE84-BA71-A269-45522AA4A0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320" t="17284" r="16597" b="31852"/>
          <a:stretch/>
        </p:blipFill>
        <p:spPr>
          <a:xfrm>
            <a:off x="67192" y="507999"/>
            <a:ext cx="10804011" cy="5935004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25D6249A-7EBC-7E14-3B92-54F0FB3D9A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7378" y="5472597"/>
            <a:ext cx="1091418" cy="420343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B919FEDE-1D2B-2767-AC02-3CB5C95E1C56}"/>
              </a:ext>
            </a:extLst>
          </p:cNvPr>
          <p:cNvSpPr txBox="1"/>
          <p:nvPr/>
        </p:nvSpPr>
        <p:spPr>
          <a:xfrm>
            <a:off x="10382002" y="1950438"/>
            <a:ext cx="161837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2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Self-financed</a:t>
            </a:r>
            <a:r>
              <a:rPr lang="es-PE" sz="12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2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state</a:t>
            </a:r>
            <a:r>
              <a:rPr lang="es-PE" sz="12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2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initiative</a:t>
            </a:r>
            <a:r>
              <a:rPr lang="es-PE" sz="12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2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modality</a:t>
            </a:r>
            <a:r>
              <a:rPr lang="es-PE" sz="12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2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for</a:t>
            </a:r>
            <a:r>
              <a:rPr lang="es-PE" sz="12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a </a:t>
            </a:r>
            <a:r>
              <a:rPr lang="es-PE" sz="12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term</a:t>
            </a:r>
            <a:r>
              <a:rPr lang="es-PE" sz="12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2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of</a:t>
            </a:r>
            <a:r>
              <a:rPr lang="es-PE" sz="12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30 </a:t>
            </a:r>
            <a:r>
              <a:rPr lang="es-PE" sz="12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years</a:t>
            </a:r>
            <a:r>
              <a:rPr lang="es-PE" sz="12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(plus </a:t>
            </a:r>
            <a:r>
              <a:rPr lang="es-PE" sz="12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construction</a:t>
            </a:r>
            <a:r>
              <a:rPr lang="es-PE" sz="12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2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period</a:t>
            </a:r>
            <a:r>
              <a:rPr lang="es-PE" sz="12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).</a:t>
            </a:r>
            <a:endParaRPr lang="es-PE" sz="1200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2E0508B-9EB5-C917-818F-ADD4A684E109}"/>
              </a:ext>
            </a:extLst>
          </p:cNvPr>
          <p:cNvSpPr txBox="1"/>
          <p:nvPr/>
        </p:nvSpPr>
        <p:spPr>
          <a:xfrm>
            <a:off x="10401744" y="4417976"/>
            <a:ext cx="169116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2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State</a:t>
            </a:r>
            <a:r>
              <a:rPr lang="es-PE" sz="12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2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initiative</a:t>
            </a:r>
            <a:r>
              <a:rPr lang="es-PE" sz="12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2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modality</a:t>
            </a:r>
            <a:r>
              <a:rPr lang="es-PE" sz="12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2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for</a:t>
            </a:r>
            <a:r>
              <a:rPr lang="es-PE" sz="12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2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projects</a:t>
            </a:r>
            <a:r>
              <a:rPr lang="es-PE" sz="12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in </a:t>
            </a:r>
            <a:r>
              <a:rPr lang="es-PE" sz="12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assets</a:t>
            </a:r>
            <a:r>
              <a:rPr lang="es-PE" sz="12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2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for</a:t>
            </a:r>
            <a:r>
              <a:rPr lang="es-PE" sz="12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a </a:t>
            </a:r>
            <a:r>
              <a:rPr lang="es-PE" sz="12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term</a:t>
            </a:r>
            <a:r>
              <a:rPr lang="es-PE" sz="12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2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of</a:t>
            </a:r>
            <a:r>
              <a:rPr lang="es-PE" sz="12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22 </a:t>
            </a:r>
            <a:r>
              <a:rPr lang="es-PE" sz="12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years</a:t>
            </a:r>
            <a:r>
              <a:rPr lang="es-PE" sz="12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.</a:t>
            </a:r>
            <a:endParaRPr lang="es-PE" sz="12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14DC9BC2-55FB-2AF1-5A46-3CD908616E22}"/>
              </a:ext>
            </a:extLst>
          </p:cNvPr>
          <p:cNvSpPr txBox="1"/>
          <p:nvPr/>
        </p:nvSpPr>
        <p:spPr>
          <a:xfrm>
            <a:off x="10543428" y="5834439"/>
            <a:ext cx="1553144" cy="6085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Co-financed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state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initiative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modality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for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a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term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of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25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years</a:t>
            </a:r>
            <a:endParaRPr lang="es-PE" sz="11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B065F020-8B5F-4752-A392-B914E88600B5}"/>
              </a:ext>
            </a:extLst>
          </p:cNvPr>
          <p:cNvSpPr txBox="1"/>
          <p:nvPr/>
        </p:nvSpPr>
        <p:spPr>
          <a:xfrm>
            <a:off x="10382001" y="3077762"/>
            <a:ext cx="17781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-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Self-financed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unsolicited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proposal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modality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for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a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term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of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30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years</a:t>
            </a:r>
            <a:endParaRPr lang="es-PE" sz="11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BF509F4-E08E-788B-5686-1124EACCCB0B}"/>
              </a:ext>
            </a:extLst>
          </p:cNvPr>
          <p:cNvSpPr txBox="1"/>
          <p:nvPr/>
        </p:nvSpPr>
        <p:spPr>
          <a:xfrm>
            <a:off x="10380478" y="3770745"/>
            <a:ext cx="1893386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-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Co-financed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state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initiative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modality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for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a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term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of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25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years</a:t>
            </a:r>
            <a:endParaRPr lang="es-PE" sz="1100" dirty="0"/>
          </a:p>
        </p:txBody>
      </p:sp>
    </p:spTree>
    <p:extLst>
      <p:ext uri="{BB962C8B-B14F-4D97-AF65-F5344CB8AC3E}">
        <p14:creationId xmlns:p14="http://schemas.microsoft.com/office/powerpoint/2010/main" val="3500611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A792547-342B-0BBD-6F87-9D67D3D2EC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458" t="13457" r="16389" b="12592"/>
          <a:stretch/>
        </p:blipFill>
        <p:spPr>
          <a:xfrm>
            <a:off x="111358" y="0"/>
            <a:ext cx="8598259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440D9CDA-97C1-DEDB-CC2A-DC6927451E45}"/>
              </a:ext>
            </a:extLst>
          </p:cNvPr>
          <p:cNvSpPr txBox="1"/>
          <p:nvPr/>
        </p:nvSpPr>
        <p:spPr>
          <a:xfrm>
            <a:off x="8019696" y="968936"/>
            <a:ext cx="60983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Co-financed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unsolicited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proposal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modality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for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a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term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of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30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years</a:t>
            </a:r>
            <a:endParaRPr lang="es-PE" sz="11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6A47C5F-B450-469D-04F6-4B85BD8C87C7}"/>
              </a:ext>
            </a:extLst>
          </p:cNvPr>
          <p:cNvSpPr txBox="1"/>
          <p:nvPr/>
        </p:nvSpPr>
        <p:spPr>
          <a:xfrm>
            <a:off x="8026774" y="1163658"/>
            <a:ext cx="60983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Co-financed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state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initiative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modality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for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a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term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of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25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years</a:t>
            </a:r>
            <a:endParaRPr lang="es-PE" sz="11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0FD05FD-8365-A6E5-1FCF-F40185523313}"/>
              </a:ext>
            </a:extLst>
          </p:cNvPr>
          <p:cNvSpPr txBox="1"/>
          <p:nvPr/>
        </p:nvSpPr>
        <p:spPr>
          <a:xfrm>
            <a:off x="8019696" y="1380066"/>
            <a:ext cx="60983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Self-financed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unsolicited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proposal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modality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-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term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to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be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defined</a:t>
            </a:r>
            <a:endParaRPr lang="es-PE" sz="11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FEFBF66-8814-F0D5-E2E7-755FC52B1828}"/>
              </a:ext>
            </a:extLst>
          </p:cNvPr>
          <p:cNvSpPr txBox="1"/>
          <p:nvPr/>
        </p:nvSpPr>
        <p:spPr>
          <a:xfrm>
            <a:off x="8023236" y="2436235"/>
            <a:ext cx="60983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Self-financed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state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initiative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modality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for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a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term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of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30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years</a:t>
            </a:r>
            <a:endParaRPr lang="es-PE" sz="11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E591435-CF41-E0CC-EFF9-2C9BC6E57F76}"/>
              </a:ext>
            </a:extLst>
          </p:cNvPr>
          <p:cNvSpPr txBox="1"/>
          <p:nvPr/>
        </p:nvSpPr>
        <p:spPr>
          <a:xfrm>
            <a:off x="8026794" y="2631166"/>
            <a:ext cx="60983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Co-financed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unsolicited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proposal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modality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for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a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term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of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23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years</a:t>
            </a:r>
            <a:endParaRPr lang="es-PE" sz="11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16FD266-ECC3-BD41-0724-CDA02E559C50}"/>
              </a:ext>
            </a:extLst>
          </p:cNvPr>
          <p:cNvSpPr txBox="1"/>
          <p:nvPr/>
        </p:nvSpPr>
        <p:spPr>
          <a:xfrm>
            <a:off x="8030332" y="2826098"/>
            <a:ext cx="60983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Co-financed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unsolicited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proposal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modality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for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a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term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of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23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years</a:t>
            </a:r>
            <a:endParaRPr lang="es-PE" sz="11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64BDC07-3B9D-A0A7-84F7-4C3CCBCCBA88}"/>
              </a:ext>
            </a:extLst>
          </p:cNvPr>
          <p:cNvSpPr txBox="1"/>
          <p:nvPr/>
        </p:nvSpPr>
        <p:spPr>
          <a:xfrm>
            <a:off x="8023236" y="3049013"/>
            <a:ext cx="60983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Co-financed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unsolicited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proposal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modality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for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a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term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of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25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years</a:t>
            </a:r>
            <a:endParaRPr lang="es-PE" sz="11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AB23A2F-FDEE-DEE9-F245-2EF960CD8491}"/>
              </a:ext>
            </a:extLst>
          </p:cNvPr>
          <p:cNvSpPr txBox="1"/>
          <p:nvPr/>
        </p:nvSpPr>
        <p:spPr>
          <a:xfrm>
            <a:off x="8026774" y="3265211"/>
            <a:ext cx="60983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Co-financed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unsolicited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proposal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modality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for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a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term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of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23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years</a:t>
            </a:r>
            <a:endParaRPr lang="es-PE" sz="11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E7F5FCF-E78B-9801-4300-071F9743985A}"/>
              </a:ext>
            </a:extLst>
          </p:cNvPr>
          <p:cNvSpPr txBox="1"/>
          <p:nvPr/>
        </p:nvSpPr>
        <p:spPr>
          <a:xfrm>
            <a:off x="8040945" y="3460143"/>
            <a:ext cx="60983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Co-financed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unsolicited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proposal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modality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for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a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term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of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23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years</a:t>
            </a:r>
            <a:endParaRPr lang="es-PE" sz="11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D635FDD-7E04-9F57-5CD0-4B194EDEC267}"/>
              </a:ext>
            </a:extLst>
          </p:cNvPr>
          <p:cNvSpPr txBox="1"/>
          <p:nvPr/>
        </p:nvSpPr>
        <p:spPr>
          <a:xfrm>
            <a:off x="8019696" y="3664771"/>
            <a:ext cx="60983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Co-financed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unsolicited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proposal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modality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for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a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term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of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23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years</a:t>
            </a:r>
            <a:endParaRPr lang="es-PE" sz="11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75053B6-56C9-97FE-448F-BD1892D6637A}"/>
              </a:ext>
            </a:extLst>
          </p:cNvPr>
          <p:cNvSpPr txBox="1"/>
          <p:nvPr/>
        </p:nvSpPr>
        <p:spPr>
          <a:xfrm>
            <a:off x="8026774" y="3879012"/>
            <a:ext cx="60983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Co-financed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unsolicited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proposal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modality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for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a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term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of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23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years</a:t>
            </a:r>
            <a:endParaRPr lang="es-PE" sz="1100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C7D78BBD-8D3C-D12C-5B0E-2B72CBD21973}"/>
              </a:ext>
            </a:extLst>
          </p:cNvPr>
          <p:cNvSpPr txBox="1"/>
          <p:nvPr/>
        </p:nvSpPr>
        <p:spPr>
          <a:xfrm>
            <a:off x="8019696" y="4083307"/>
            <a:ext cx="60983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Co-financed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unsolicited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proposal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modality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for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a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term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of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20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years</a:t>
            </a:r>
            <a:endParaRPr lang="es-PE" sz="1100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067AAD3-6AFB-A87D-027B-A08EE594F364}"/>
              </a:ext>
            </a:extLst>
          </p:cNvPr>
          <p:cNvSpPr txBox="1"/>
          <p:nvPr/>
        </p:nvSpPr>
        <p:spPr>
          <a:xfrm>
            <a:off x="8037412" y="5322807"/>
            <a:ext cx="60983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Co-financed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unsolicited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proposal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modality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for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a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term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of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20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years</a:t>
            </a:r>
            <a:endParaRPr lang="es-PE" sz="1100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759A378-813F-C671-D5AD-C9C5E982B3CA}"/>
              </a:ext>
            </a:extLst>
          </p:cNvPr>
          <p:cNvSpPr txBox="1"/>
          <p:nvPr/>
        </p:nvSpPr>
        <p:spPr>
          <a:xfrm>
            <a:off x="8019696" y="5106614"/>
            <a:ext cx="60983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Co-financed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unsolicited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proposal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modality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for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a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term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of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20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years</a:t>
            </a:r>
            <a:endParaRPr lang="es-PE" sz="11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2FA5CEFD-F81B-FE65-7CC3-9C4C2C0F9FB2}"/>
              </a:ext>
            </a:extLst>
          </p:cNvPr>
          <p:cNvSpPr txBox="1"/>
          <p:nvPr/>
        </p:nvSpPr>
        <p:spPr>
          <a:xfrm>
            <a:off x="8019696" y="4740272"/>
            <a:ext cx="60983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Co-financed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state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dirty="0" err="1">
                <a:solidFill>
                  <a:srgbClr val="252525"/>
                </a:solidFill>
                <a:latin typeface="Arial" panose="020B0604020202020204" pitchFamily="34" charset="0"/>
              </a:rPr>
              <a:t>initiative</a:t>
            </a:r>
            <a:r>
              <a:rPr lang="es-PE" sz="110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modality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for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a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term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to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be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defined</a:t>
            </a:r>
            <a:endParaRPr lang="es-PE" sz="11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C8515969-F322-8119-3782-4564056F5042}"/>
              </a:ext>
            </a:extLst>
          </p:cNvPr>
          <p:cNvSpPr txBox="1"/>
          <p:nvPr/>
        </p:nvSpPr>
        <p:spPr>
          <a:xfrm>
            <a:off x="8019696" y="4318139"/>
            <a:ext cx="60983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Co-financed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state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dirty="0" err="1">
                <a:solidFill>
                  <a:srgbClr val="252525"/>
                </a:solidFill>
                <a:latin typeface="Arial" panose="020B0604020202020204" pitchFamily="34" charset="0"/>
              </a:rPr>
              <a:t>initiative</a:t>
            </a:r>
            <a:r>
              <a:rPr lang="es-PE" sz="110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modality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for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a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term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of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10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years</a:t>
            </a:r>
            <a:endParaRPr lang="es-PE" sz="11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53C43B1-8F94-78F7-A5A2-F7D7C9E7E366}"/>
              </a:ext>
            </a:extLst>
          </p:cNvPr>
          <p:cNvSpPr txBox="1"/>
          <p:nvPr/>
        </p:nvSpPr>
        <p:spPr>
          <a:xfrm>
            <a:off x="1802812" y="4291439"/>
            <a:ext cx="60983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100" dirty="0" err="1">
                <a:solidFill>
                  <a:srgbClr val="252525"/>
                </a:solidFill>
                <a:latin typeface="Arial" panose="020B0604020202020204" pitchFamily="34" charset="0"/>
              </a:rPr>
              <a:t>Operation</a:t>
            </a:r>
            <a:r>
              <a:rPr lang="es-PE" sz="1100" dirty="0">
                <a:solidFill>
                  <a:srgbClr val="252525"/>
                </a:solidFill>
                <a:latin typeface="Arial" panose="020B0604020202020204" pitchFamily="34" charset="0"/>
              </a:rPr>
              <a:t> &amp; </a:t>
            </a:r>
            <a:r>
              <a:rPr lang="es-PE" sz="1100" dirty="0" err="1">
                <a:solidFill>
                  <a:srgbClr val="252525"/>
                </a:solidFill>
                <a:latin typeface="Arial" panose="020B0604020202020204" pitchFamily="34" charset="0"/>
              </a:rPr>
              <a:t>Maintenance</a:t>
            </a:r>
            <a:r>
              <a:rPr lang="es-PE" sz="1100" dirty="0">
                <a:solidFill>
                  <a:srgbClr val="252525"/>
                </a:solidFill>
                <a:latin typeface="Arial" panose="020B0604020202020204" pitchFamily="34" charset="0"/>
              </a:rPr>
              <a:t> VES </a:t>
            </a:r>
            <a:r>
              <a:rPr lang="es-PE" sz="1100" dirty="0" err="1">
                <a:solidFill>
                  <a:srgbClr val="252525"/>
                </a:solidFill>
                <a:latin typeface="Arial" panose="020B0604020202020204" pitchFamily="34" charset="0"/>
              </a:rPr>
              <a:t>emergency</a:t>
            </a:r>
            <a:r>
              <a:rPr lang="es-PE" sz="1100" dirty="0">
                <a:solidFill>
                  <a:srgbClr val="252525"/>
                </a:solidFill>
                <a:latin typeface="Arial" panose="020B0604020202020204" pitchFamily="34" charset="0"/>
              </a:rPr>
              <a:t> hospital</a:t>
            </a:r>
            <a:endParaRPr lang="es-PE" sz="1100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9FC9D79B-4C0D-45D4-EBA7-BAE758A230B8}"/>
              </a:ext>
            </a:extLst>
          </p:cNvPr>
          <p:cNvSpPr txBox="1"/>
          <p:nvPr/>
        </p:nvSpPr>
        <p:spPr>
          <a:xfrm>
            <a:off x="8019696" y="4515375"/>
            <a:ext cx="60983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Co-financed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unsolicited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proposal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modality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for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a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term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of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20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years</a:t>
            </a:r>
            <a:endParaRPr lang="es-PE" sz="11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E37670B0-BC26-918A-6253-8797ADD60E97}"/>
              </a:ext>
            </a:extLst>
          </p:cNvPr>
          <p:cNvSpPr txBox="1"/>
          <p:nvPr/>
        </p:nvSpPr>
        <p:spPr>
          <a:xfrm>
            <a:off x="8023239" y="1585631"/>
            <a:ext cx="60983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Self-financed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state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initiative</a:t>
            </a:r>
            <a:endParaRPr lang="es-PE" sz="11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56F70AA-2CAF-707C-2A52-704D44E139B6}"/>
              </a:ext>
            </a:extLst>
          </p:cNvPr>
          <p:cNvSpPr txBox="1"/>
          <p:nvPr/>
        </p:nvSpPr>
        <p:spPr>
          <a:xfrm>
            <a:off x="8026780" y="1801829"/>
            <a:ext cx="60983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Self-financed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state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initiative</a:t>
            </a:r>
            <a:endParaRPr lang="es-PE" sz="11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B9040D5E-F857-91C5-EAE8-EFE51D039426}"/>
              </a:ext>
            </a:extLst>
          </p:cNvPr>
          <p:cNvSpPr txBox="1"/>
          <p:nvPr/>
        </p:nvSpPr>
        <p:spPr>
          <a:xfrm>
            <a:off x="8026781" y="2003851"/>
            <a:ext cx="60983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Self-financed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state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initiative</a:t>
            </a:r>
            <a:endParaRPr lang="es-PE" sz="11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615C131-5CD3-16F2-C8C5-28B90E44E779}"/>
              </a:ext>
            </a:extLst>
          </p:cNvPr>
          <p:cNvSpPr txBox="1"/>
          <p:nvPr/>
        </p:nvSpPr>
        <p:spPr>
          <a:xfrm>
            <a:off x="8037412" y="2205865"/>
            <a:ext cx="60983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Self-financed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state</a:t>
            </a:r>
            <a:r>
              <a:rPr lang="es-PE" sz="1100" b="0" i="0" u="none" strike="noStrike" baseline="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b="0" i="0" u="none" strike="noStrike" baseline="0" dirty="0" err="1">
                <a:solidFill>
                  <a:srgbClr val="252525"/>
                </a:solidFill>
                <a:latin typeface="Arial" panose="020B0604020202020204" pitchFamily="34" charset="0"/>
              </a:rPr>
              <a:t>initiative</a:t>
            </a:r>
            <a:endParaRPr lang="es-PE" sz="1100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729C0FC5-403F-C3DE-417A-641AFBAE3561}"/>
              </a:ext>
            </a:extLst>
          </p:cNvPr>
          <p:cNvSpPr txBox="1"/>
          <p:nvPr/>
        </p:nvSpPr>
        <p:spPr>
          <a:xfrm>
            <a:off x="1933946" y="4497001"/>
            <a:ext cx="60983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252525"/>
                </a:solidFill>
                <a:latin typeface="Arial" panose="020B0604020202020204" pitchFamily="34" charset="0"/>
              </a:rPr>
              <a:t>Solid </a:t>
            </a:r>
            <a:r>
              <a:rPr lang="es-PE" sz="1100" dirty="0" err="1">
                <a:solidFill>
                  <a:srgbClr val="252525"/>
                </a:solidFill>
                <a:latin typeface="Arial" panose="020B0604020202020204" pitchFamily="34" charset="0"/>
              </a:rPr>
              <a:t>Waste</a:t>
            </a:r>
            <a:r>
              <a:rPr lang="es-PE" sz="1100" dirty="0">
                <a:solidFill>
                  <a:srgbClr val="252525"/>
                </a:solidFill>
                <a:latin typeface="Arial" panose="020B0604020202020204" pitchFamily="34" charset="0"/>
              </a:rPr>
              <a:t> Management in </a:t>
            </a:r>
            <a:r>
              <a:rPr lang="es-PE" sz="1100" dirty="0" err="1">
                <a:solidFill>
                  <a:srgbClr val="252525"/>
                </a:solidFill>
                <a:latin typeface="Arial" panose="020B0604020202020204" pitchFamily="34" charset="0"/>
              </a:rPr>
              <a:t>Health</a:t>
            </a:r>
            <a:r>
              <a:rPr lang="es-PE" sz="1100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s-PE" sz="1100" dirty="0" err="1">
                <a:solidFill>
                  <a:srgbClr val="252525"/>
                </a:solidFill>
                <a:latin typeface="Arial" panose="020B0604020202020204" pitchFamily="34" charset="0"/>
              </a:rPr>
              <a:t>Facilities</a:t>
            </a:r>
            <a:r>
              <a:rPr lang="es-PE" sz="1100" dirty="0">
                <a:solidFill>
                  <a:srgbClr val="252525"/>
                </a:solidFill>
                <a:latin typeface="Arial" panose="020B0604020202020204" pitchFamily="34" charset="0"/>
              </a:rPr>
              <a:t> Lima</a:t>
            </a:r>
            <a:endParaRPr lang="es-PE" sz="1100" dirty="0"/>
          </a:p>
        </p:txBody>
      </p:sp>
    </p:spTree>
    <p:extLst>
      <p:ext uri="{BB962C8B-B14F-4D97-AF65-F5344CB8AC3E}">
        <p14:creationId xmlns:p14="http://schemas.microsoft.com/office/powerpoint/2010/main" val="23851143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10092</TotalTime>
  <Words>255</Words>
  <Application>Microsoft Office PowerPoint</Application>
  <PresentationFormat>Panorámica</PresentationFormat>
  <Paragraphs>28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Anibal Fuentes Cervantes</dc:creator>
  <cp:lastModifiedBy>Miguel Anibal Fuentes Cervantes</cp:lastModifiedBy>
  <cp:revision>3</cp:revision>
  <dcterms:created xsi:type="dcterms:W3CDTF">2023-08-29T16:50:21Z</dcterms:created>
  <dcterms:modified xsi:type="dcterms:W3CDTF">2023-09-05T17:02:24Z</dcterms:modified>
</cp:coreProperties>
</file>