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498" r:id="rId4"/>
    <p:sldId id="543" r:id="rId5"/>
    <p:sldId id="545" r:id="rId6"/>
    <p:sldId id="2481" r:id="rId7"/>
    <p:sldId id="2487" r:id="rId8"/>
    <p:sldId id="2499" r:id="rId9"/>
    <p:sldId id="2485" r:id="rId10"/>
    <p:sldId id="257" r:id="rId11"/>
    <p:sldId id="258" r:id="rId12"/>
    <p:sldId id="259" r:id="rId13"/>
    <p:sldId id="2484" r:id="rId14"/>
    <p:sldId id="554" r:id="rId15"/>
    <p:sldId id="540" r:id="rId16"/>
    <p:sldId id="322" r:id="rId17"/>
    <p:sldId id="2490" r:id="rId18"/>
    <p:sldId id="2502" r:id="rId19"/>
    <p:sldId id="2494" r:id="rId20"/>
    <p:sldId id="2495" r:id="rId21"/>
    <p:sldId id="2500" r:id="rId22"/>
    <p:sldId id="55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276"/>
    <a:srgbClr val="D1462F"/>
    <a:srgbClr val="16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F9E3-A890-49F0-8040-8ED393BE0C16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C60D-D19C-4FAE-8833-F22474578E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2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CDCD-2D78-5BDC-BF51-95B9E76C0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223F4B-970B-AF2E-9350-B1739F619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8AFA4F-66AC-DE3A-FD30-18E0C85A1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6D21C2-936E-122E-9701-390A80551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8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55FD4-80C3-F59B-9C29-0ED01BCD6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6E7612-4330-EF40-FBA2-A0E206B23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36B3E7-AAB5-7019-1433-52C27CA48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536671-70AD-D6C2-D78D-4E8402C7B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4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4179-7CAD-10EE-035E-E535FDFD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66BE53-87B5-FA56-0302-96F12C2DF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01EA5A-7EFD-BB9F-8154-21FBA423D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60C4D8-C7C0-56E2-7ECA-E2AE28A9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2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5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24BD-7BF6-6964-2090-FC7505ED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134A365-C555-BC80-8920-4EB49DCD2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C8B1B2-97B3-3A0F-5942-8BE08D41A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63C8D8-63E7-783C-D975-A95B49972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76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C94A7-AE6D-535F-CAE3-7AFDB5E3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8CB294-A5A0-9DF2-75F7-8BD40E318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D2CC88E-23BD-9FB8-B61C-F5E44A000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590DE8-5D8F-4F20-D665-13D4C53AE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5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7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0395-A455-64C0-310E-83F3C7A7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4AC4E7-B413-D560-EC9B-635489B3A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602C56-5F3A-C947-2D76-A886734FB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24B533-4905-BBA0-008E-EEE0D7792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7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EEEAB-D552-D1FF-65E5-BEB4EAF8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6E1612-FC02-A731-8CA3-6A0D6D01D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52BA30-6078-45DE-D05F-183D747E3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01E0F9-C5B7-7A31-3F91-C5D222A1E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9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3C02F-32E7-5DA9-DA31-FE604CF4A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2CFD38-8636-0209-783F-DDD7B6611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E9E12-3C00-205F-EAEA-F66D8242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323FA-DA42-2B8E-74EA-ED6C80C2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94300-33FC-094F-19CC-BB1C7FE7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9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FB22C-85CE-066C-5405-90884239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F91890-4032-DA40-A593-BB73A2F61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667A5-E9CD-17DC-37E5-FEA866C1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B6DAA-F5B3-BE03-267D-6AD78B0F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A96168-5682-19FC-6420-735F5107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8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171187-89D0-75B8-3D5E-842F28429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0B2547-1C01-7DED-260C-ADE4A043C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17BBAA-FBFC-BA9F-EBBE-0CC71AE7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11685D-BA76-D5CE-8F02-77CCE56A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D4F64-03A7-B4D9-CE2A-B3D8953A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42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F894507-D9D3-4092-94C5-4B617D45F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47" y="222723"/>
            <a:ext cx="116617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it-IT" sz="4800" b="1" cap="all" baseline="0" smtClean="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  <a:lvl2pPr marL="228600" indent="0">
              <a:buNone/>
              <a:defRPr lang="it-IT" sz="1800" smtClean="0"/>
            </a:lvl2pPr>
            <a:lvl3pPr marL="685800" indent="0">
              <a:buNone/>
              <a:defRPr lang="it-IT" sz="1800" smtClean="0"/>
            </a:lvl3pPr>
            <a:lvl4pPr marL="1143000" indent="0">
              <a:buNone/>
              <a:defRPr lang="it-IT" smtClean="0"/>
            </a:lvl4pPr>
            <a:lvl5pPr marL="1600200" indent="0">
              <a:buNone/>
              <a:defRPr lang="it-IT"/>
            </a:lvl5pPr>
          </a:lstStyle>
          <a:p>
            <a:pPr marL="0"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8462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CC0DD-5A6E-D632-AFBF-93FDEB9C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A44964-E40B-8CEC-DA7F-0A8580A6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21A8BF-1C2B-31D2-2727-31E0D9C3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5FDA3-455C-1A91-75FE-A358F10B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4097EB-42CD-C6D1-C6FE-92DED171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8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46DE7-AB92-C23D-E602-B7559D69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771C2A-952A-3EF8-94EE-D818B0B7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530D9-6C91-D396-D735-A5829B42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8DBCDA-9B68-8094-E884-B71676C5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DC303-596E-DE4E-0C44-3C842AFC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4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784672-ED0A-D442-9BF4-B52DAC9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9B62CC-1E74-2DD8-C811-97259F79C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182369-EB3A-5134-2AA7-2EFDAC40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F79824-08AE-165D-C4BE-DDF9F9BF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DA2E2B-F505-AE0E-AD31-B433435A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95925-C684-2FC2-7AB6-8C86E13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28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57D2B-7C5C-584C-B046-458646D9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192325-4215-16C0-BC2E-411B70B1E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FDEB87-288A-E16C-BE7A-EB02B5577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1BCA21-BEDD-629B-EDAE-06FF68A2A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2E39DF-C10D-B9ED-AF7D-C054A2E3C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BCC93C-979E-45E6-A629-F73AC156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B22EE6-0CEF-A3D3-02E1-30EBF598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33DF26-7973-3365-69C7-363D5053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71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F79E4-31F6-CECD-B113-93217979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AE0807-BDC9-83F9-9035-6D842F82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4560F3-0100-DD00-53F6-2FA98D0F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BA7FBD-52BD-ACB1-2A5E-CF1A5E7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B3B93E-ACB4-C35B-92F9-A7320595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6AF69C-C05D-20EF-6D67-CFAEB8FC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3674F9-CF4B-D48F-F029-660F7625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11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7A8A7-3504-C7F8-FF49-4EEAD983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DC3621-996A-2270-5D29-1FDFA820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2F4C35-9676-A5EA-A297-50048E21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0C9051-07C1-E93E-3563-81D721F1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BD611A-8201-CD49-A7E3-990F97C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F6486F-E163-1365-4D46-1F34A80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EE1F6-7EF3-B74C-1114-4321FF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4E0A56-35DA-D21D-27F2-BA46C2AA6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7BE7C1-AD37-E180-89A4-960F7A905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3B58F0-4FB2-48D7-F601-9B5D418D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3BFDD0-FD34-FBFF-5AC5-854E7B7E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0F2854-0238-EF00-B0B0-13216530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04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BF7E61-3C7B-DFF7-F497-B51CD27D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10F57D-0D88-485E-747F-43B21E311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20CA5F-8CE1-4D71-5546-066EEE1E1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9E78-37DE-43CD-8CF0-44DC3F7BC348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4369D-E0E4-F7B1-A9D4-6E8E98DEF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B2EE9-D3AE-29E8-B078-472833C27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0139-788D-4677-B279-6524C4AE9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9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eparatialfuturo.confindustria.it/fabbriche-vetrina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iav.net/wp/service-post/dih-ricerche-pubblicazioni/" TargetMode="External"/><Relationship Id="rId5" Type="http://schemas.openxmlformats.org/officeDocument/2006/relationships/hyperlink" Target="https://www.siav.net/wp/service-post/dih-progetti-europei/" TargetMode="External"/><Relationship Id="rId4" Type="http://schemas.openxmlformats.org/officeDocument/2006/relationships/hyperlink" Target="https://www.siav.net/wp/enterprise-europe-networ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orimcorkitalia.com/azienda-amorim-cork-italia" TargetMode="External"/><Relationship Id="rId13" Type="http://schemas.openxmlformats.org/officeDocument/2006/relationships/hyperlink" Target="https://www.youtube.com/watch?v=BQUcKwFrybE&amp;t=2100s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21" Type="http://schemas.openxmlformats.org/officeDocument/2006/relationships/image" Target="../media/image13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hyperlink" Target="https://youtu.be/TD6qDk418jE" TargetMode="External"/><Relationship Id="rId2" Type="http://schemas.openxmlformats.org/officeDocument/2006/relationships/hyperlink" Target="https://www.youtube.com/watch?v=dhANA6jLJOk" TargetMode="External"/><Relationship Id="rId16" Type="http://schemas.openxmlformats.org/officeDocument/2006/relationships/hyperlink" Target="https://www.youtube.com/watch?v=PpUGVj_X11k&amp;t=2540s" TargetMode="External"/><Relationship Id="rId20" Type="http://schemas.openxmlformats.org/officeDocument/2006/relationships/hyperlink" Target="https://www.youtube.com/watch?v=7Ccve63OFw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er.vimeo.com/video/335827104?h=94a0c8b7a4%22%20width=%22640%22%20height=%22360%22%20frameborder=%220%22%20allowfullscreen%3E%3C/iframe%3E" TargetMode="External"/><Relationship Id="rId11" Type="http://schemas.openxmlformats.org/officeDocument/2006/relationships/hyperlink" Target="https://youtu.be/qGKG144I7DM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www.youtube.com/watch?v=_W96uaYP234&amp;t=4804s" TargetMode="External"/><Relationship Id="rId10" Type="http://schemas.openxmlformats.org/officeDocument/2006/relationships/image" Target="../media/image10.svg"/><Relationship Id="rId19" Type="http://schemas.openxmlformats.org/officeDocument/2006/relationships/hyperlink" Target="https://www.youtube.com/watch?v=lZ0v8DnDAdE&amp;t=1815s" TargetMode="External"/><Relationship Id="rId4" Type="http://schemas.openxmlformats.org/officeDocument/2006/relationships/hyperlink" Target="https://youtu.be/k8C7hlyLdZQ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youtube.com/watch?v=CzTpHDa-zRo&amp;t=977s" TargetMode="External"/><Relationship Id="rId22" Type="http://schemas.openxmlformats.org/officeDocument/2006/relationships/hyperlink" Target="https://www.youtube.com/watch?v=av7fJ45z7WA&amp;t=5148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hyperlink" Target="https://100luoghi.industria40veneto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s://100luoghi.industria40veneto.i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2AEAB67-384D-757A-C9E5-BB7EC628B840}"/>
              </a:ext>
            </a:extLst>
          </p:cNvPr>
          <p:cNvSpPr/>
          <p:nvPr/>
        </p:nvSpPr>
        <p:spPr>
          <a:xfrm>
            <a:off x="0" y="1057154"/>
            <a:ext cx="12192000" cy="5800846"/>
          </a:xfrm>
          <a:prstGeom prst="rect">
            <a:avLst/>
          </a:prstGeom>
          <a:solidFill>
            <a:srgbClr val="2B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68AA28-4363-ACBE-81C5-5DAA0618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63777"/>
            <a:ext cx="12192000" cy="2387600"/>
          </a:xfrm>
        </p:spPr>
        <p:txBody>
          <a:bodyPr anchor="ctr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LE ATTIVITÀ DEL DIH </a:t>
            </a:r>
            <a:b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VENETO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6163E4-EC78-1158-7B67-8F62949AF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6" y="204727"/>
            <a:ext cx="1933007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93540-9539-66B1-C3F2-FE4E1DD4D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9524A9C-57B9-E943-D89B-21757486C356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AB8DFC-42A5-AEF3-CCB1-91D8A1A33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" y="232263"/>
            <a:ext cx="2334255" cy="7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89FF72C-46BB-4646-2E08-8AD6884A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" y="1193086"/>
            <a:ext cx="5739128" cy="45496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418E20D-F22B-0831-52CB-DCAEDFF3F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3085"/>
            <a:ext cx="5739128" cy="45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C5DC-FFE5-FAEA-3A6F-6D4C49DC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EBED785-4FCE-6C65-5CC2-BE7A8AD1E9C5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2C0DAF-E657-75BC-7D55-9C2889670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" y="232263"/>
            <a:ext cx="2334255" cy="7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74ED9B-5BFE-0449-C7D9-E2C8C936FF25}"/>
              </a:ext>
            </a:extLst>
          </p:cNvPr>
          <p:cNvSpPr txBox="1"/>
          <p:nvPr/>
        </p:nvSpPr>
        <p:spPr>
          <a:xfrm>
            <a:off x="591487" y="2290099"/>
            <a:ext cx="3078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Italcab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Anodica Trevigiana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Imesa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Technowrapp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Caseificio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Elda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Epta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Check Up</a:t>
            </a:r>
          </a:p>
          <a:p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Pressofusione Saccense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AB Analitica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Number1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Logistics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Group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SAC Serigrafia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Berti Macchine Agricole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4C7856-F6C5-8967-2636-45291670FDB3}"/>
              </a:ext>
            </a:extLst>
          </p:cNvPr>
          <p:cNvSpPr txBox="1"/>
          <p:nvPr/>
        </p:nvSpPr>
        <p:spPr>
          <a:xfrm>
            <a:off x="0" y="12672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arla" pitchFamily="2" charset="0"/>
                <a:ea typeface="Karla" pitchFamily="2" charset="0"/>
              </a:rPr>
              <a:t>Le aziende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854072-BC8B-0453-4DE9-EA835F0AD4CD}"/>
              </a:ext>
            </a:extLst>
          </p:cNvPr>
          <p:cNvSpPr txBox="1"/>
          <p:nvPr/>
        </p:nvSpPr>
        <p:spPr>
          <a:xfrm>
            <a:off x="4123166" y="2290099"/>
            <a:ext cx="4044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Baxi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Comunian Vini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Trans-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Cel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Autotrasporti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Sariv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Gasparini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Cantina Produttori di Valdobbiadene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Rea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Robotics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De Angeli Prodotti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Unox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Berto’s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Galdi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Makerdreams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25C4FC-4C33-6F49-04C5-D5416CDA0996}"/>
              </a:ext>
            </a:extLst>
          </p:cNvPr>
          <p:cNvSpPr txBox="1"/>
          <p:nvPr/>
        </p:nvSpPr>
        <p:spPr>
          <a:xfrm>
            <a:off x="8621381" y="2290099"/>
            <a:ext cx="2979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Marchon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Italia</a:t>
            </a:r>
          </a:p>
          <a:p>
            <a:r>
              <a:rPr lang="it-IT" sz="1800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Carel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Industries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Bucci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Automations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F.Lli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De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Pra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Schuco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 International Italia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Zhermack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Perlage</a:t>
            </a: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Veca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Ecozema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Clerprem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Amorim Cork Italia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Cielo e Terra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2752AF0-4F53-C5A3-6237-F795D5D8A7DD}"/>
              </a:ext>
            </a:extLst>
          </p:cNvPr>
          <p:cNvSpPr/>
          <p:nvPr/>
        </p:nvSpPr>
        <p:spPr>
          <a:xfrm>
            <a:off x="10340513" y="1030099"/>
            <a:ext cx="1260000" cy="12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D2BF4E-94C5-A147-F1B6-A2EC6CE90C03}"/>
              </a:ext>
            </a:extLst>
          </p:cNvPr>
          <p:cNvSpPr txBox="1"/>
          <p:nvPr/>
        </p:nvSpPr>
        <p:spPr>
          <a:xfrm>
            <a:off x="10340513" y="1306156"/>
            <a:ext cx="12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arla" pitchFamily="2" charset="0"/>
                <a:ea typeface="Karla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79706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1635-7274-CA9E-7CAE-DB52BF4CC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FB903C2-0BFA-88D6-3C06-19DA7E141A9C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04B220-7400-2D3E-47C2-E8DC4A2A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" y="232263"/>
            <a:ext cx="2334255" cy="72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13A3E9-64C8-7E97-4CA9-62B9BF6D8328}"/>
              </a:ext>
            </a:extLst>
          </p:cNvPr>
          <p:cNvSpPr txBox="1"/>
          <p:nvPr/>
        </p:nvSpPr>
        <p:spPr>
          <a:xfrm>
            <a:off x="0" y="12672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arla" pitchFamily="2" charset="0"/>
                <a:ea typeface="Karla" pitchFamily="2" charset="0"/>
              </a:rPr>
              <a:t>Il Roadshow 2019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2CDED2-ABE5-F3E4-AD28-F838F1F8B2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3999" y="1975124"/>
            <a:ext cx="3672407" cy="3658844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7E943F4-A120-C3D6-032D-14EE677DBAF6}"/>
              </a:ext>
            </a:extLst>
          </p:cNvPr>
          <p:cNvGraphicFramePr>
            <a:graphicFrameLocks noGrp="1"/>
          </p:cNvGraphicFramePr>
          <p:nvPr/>
        </p:nvGraphicFramePr>
        <p:xfrm>
          <a:off x="6714203" y="2722877"/>
          <a:ext cx="3960000" cy="2160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14425">
                  <a:extLst>
                    <a:ext uri="{9D8B030D-6E8A-4147-A177-3AD203B41FA5}">
                      <a16:colId xmlns:a16="http://schemas.microsoft.com/office/drawing/2014/main" val="191982378"/>
                    </a:ext>
                  </a:extLst>
                </a:gridCol>
                <a:gridCol w="3145575">
                  <a:extLst>
                    <a:ext uri="{9D8B030D-6E8A-4147-A177-3AD203B41FA5}">
                      <a16:colId xmlns:a16="http://schemas.microsoft.com/office/drawing/2014/main" val="106114408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VI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BAXI Spa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76393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TV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ITALCAB Spa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49330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VR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Number1 </a:t>
                      </a:r>
                      <a:r>
                        <a:rPr lang="it-IT" sz="1800" b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Logistics</a:t>
                      </a:r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 Group Spa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768123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PD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SARIV </a:t>
                      </a:r>
                      <a:r>
                        <a:rPr lang="it-IT" sz="1800" b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Srl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0934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VE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GASPARINI Spa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2822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68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E0011-8FF1-DEA0-A58F-664C615C4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33A885E-2D81-9A37-16F3-3338F0C7A6D9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5F8EBF-5605-9FE2-D3C4-635D3FF8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2" y="232263"/>
            <a:ext cx="2334255" cy="72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A2D501-E9C8-3DCA-B209-A7323543482A}"/>
              </a:ext>
            </a:extLst>
          </p:cNvPr>
          <p:cNvSpPr txBox="1"/>
          <p:nvPr/>
        </p:nvSpPr>
        <p:spPr>
          <a:xfrm>
            <a:off x="0" y="106930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alt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Karla" pitchFamily="2" charset="0"/>
                <a:ea typeface="Karla" pitchFamily="2" charset="0"/>
              </a:rPr>
              <a:t>Il Roadshow 2020-23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96830E-4169-31D4-6F4C-33E525BBAB86}"/>
              </a:ext>
            </a:extLst>
          </p:cNvPr>
          <p:cNvSpPr txBox="1"/>
          <p:nvPr/>
        </p:nvSpPr>
        <p:spPr>
          <a:xfrm>
            <a:off x="1523999" y="2788882"/>
            <a:ext cx="3673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Buona Prassi Nazionale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  <a:hlinkClick r:id="rId3"/>
              </a:rPr>
              <a:t>http://preparatialfuturo.confindustria.it/fabbriche-vetrina/</a:t>
            </a:r>
            <a:endParaRPr lang="it-IT" sz="1800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  <a:cs typeface="Arial" panose="020B0604020202020204" pitchFamily="34" charset="0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Karla" pitchFamily="2" charset="0"/>
              <a:ea typeface="Karl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Coinvolgimento della rete dei DIH di Confindustria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Karla" pitchFamily="2" charset="0"/>
                <a:ea typeface="Karla" pitchFamily="2" charset="0"/>
                <a:cs typeface="Arial" panose="020B0604020202020204" pitchFamily="34" charset="0"/>
              </a:rPr>
              <a:t>Oltre  1200  partecipanti nei 10 eventi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5571363B-F6D8-1183-5B7E-A021B055347D}"/>
              </a:ext>
            </a:extLst>
          </p:cNvPr>
          <p:cNvGraphicFramePr>
            <a:graphicFrameLocks noGrp="1"/>
          </p:cNvGraphicFramePr>
          <p:nvPr/>
        </p:nvGraphicFramePr>
        <p:xfrm>
          <a:off x="7068001" y="2290099"/>
          <a:ext cx="3600000" cy="3600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30598">
                  <a:extLst>
                    <a:ext uri="{9D8B030D-6E8A-4147-A177-3AD203B41FA5}">
                      <a16:colId xmlns:a16="http://schemas.microsoft.com/office/drawing/2014/main" val="191982378"/>
                    </a:ext>
                  </a:extLst>
                </a:gridCol>
                <a:gridCol w="2769402">
                  <a:extLst>
                    <a:ext uri="{9D8B030D-6E8A-4147-A177-3AD203B41FA5}">
                      <a16:colId xmlns:a16="http://schemas.microsoft.com/office/drawing/2014/main" val="106114408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VR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Berti Macchine Agricole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76393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TV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IMESA 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4933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PN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Lean Experience </a:t>
                      </a:r>
                      <a:r>
                        <a:rPr lang="it-IT" sz="1800" b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Factory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76812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UD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ICOP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09348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BL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TECHNOWRAPP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28223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TV</a:t>
                      </a:r>
                      <a:endParaRPr lang="it-IT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Galdi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71404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TV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Check up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4960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PD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Rea </a:t>
                      </a:r>
                      <a:r>
                        <a:rPr lang="it-IT" sz="18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Robotics</a:t>
                      </a:r>
                      <a:endParaRPr lang="it-IT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Karla" pitchFamily="2" charset="0"/>
                        <a:ea typeface="Karla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6231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VE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Strategy Innovation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212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PD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Karla" pitchFamily="2" charset="0"/>
                          <a:ea typeface="Karla" pitchFamily="2" charset="0"/>
                        </a:rPr>
                        <a:t>IPV PACK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660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6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2AEAB67-384D-757A-C9E5-BB7EC628B840}"/>
              </a:ext>
            </a:extLst>
          </p:cNvPr>
          <p:cNvSpPr/>
          <p:nvPr/>
        </p:nvSpPr>
        <p:spPr>
          <a:xfrm>
            <a:off x="-1" y="1057154"/>
            <a:ext cx="12192000" cy="5800846"/>
          </a:xfrm>
          <a:prstGeom prst="rect">
            <a:avLst/>
          </a:prstGeom>
          <a:solidFill>
            <a:srgbClr val="2B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68AA28-4363-ACBE-81C5-5DAA0618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154"/>
            <a:ext cx="12192000" cy="2270423"/>
          </a:xfrm>
        </p:spPr>
        <p:txBody>
          <a:bodyPr anchor="ctr">
            <a:norm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NOSTRI NUMERI 20-24 </a:t>
            </a:r>
            <a:br>
              <a:rPr lang="it-I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AWARENESS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7A45544-7F93-BA1E-23A2-3A4E42122ACA}"/>
              </a:ext>
            </a:extLst>
          </p:cNvPr>
          <p:cNvSpPr/>
          <p:nvPr/>
        </p:nvSpPr>
        <p:spPr>
          <a:xfrm>
            <a:off x="1709311" y="3327577"/>
            <a:ext cx="1907999" cy="190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60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463EA2-8720-1FE3-6843-67AB4319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6" y="204727"/>
            <a:ext cx="1933007" cy="647699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561824A-B739-2E01-F18E-A23B610762B7}"/>
              </a:ext>
            </a:extLst>
          </p:cNvPr>
          <p:cNvSpPr/>
          <p:nvPr/>
        </p:nvSpPr>
        <p:spPr>
          <a:xfrm>
            <a:off x="5142000" y="3327576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94F97AB-C06F-6B2C-A1C5-E1BC7E848741}"/>
              </a:ext>
            </a:extLst>
          </p:cNvPr>
          <p:cNvSpPr/>
          <p:nvPr/>
        </p:nvSpPr>
        <p:spPr>
          <a:xfrm>
            <a:off x="8574689" y="3327576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+1000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5E46889-2A77-6A3A-DFF0-BFCDF324142B}"/>
              </a:ext>
            </a:extLst>
          </p:cNvPr>
          <p:cNvSpPr/>
          <p:nvPr/>
        </p:nvSpPr>
        <p:spPr>
          <a:xfrm>
            <a:off x="1652174" y="5235577"/>
            <a:ext cx="2022271" cy="1622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Fabbriche Vetrina aderenti al network «I 100 luoghi di Industria 4.0»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9141C2-2E7A-B67A-F805-8BB41E481740}"/>
              </a:ext>
            </a:extLst>
          </p:cNvPr>
          <p:cNvSpPr/>
          <p:nvPr/>
        </p:nvSpPr>
        <p:spPr>
          <a:xfrm>
            <a:off x="5084863" y="5235576"/>
            <a:ext cx="2022271" cy="1622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Roadshow delle Fabbriche Vetrina aderenti al network «I 100 luoghi di Industria 4.0»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3607FCD-51BE-D9E1-5A66-BE1863ADDDEF}"/>
              </a:ext>
            </a:extLst>
          </p:cNvPr>
          <p:cNvSpPr/>
          <p:nvPr/>
        </p:nvSpPr>
        <p:spPr>
          <a:xfrm>
            <a:off x="8517555" y="5235575"/>
            <a:ext cx="2022271" cy="1622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Partecipanti ai webinar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 divulgazione</a:t>
            </a:r>
          </a:p>
        </p:txBody>
      </p:sp>
    </p:spTree>
    <p:extLst>
      <p:ext uri="{BB962C8B-B14F-4D97-AF65-F5344CB8AC3E}">
        <p14:creationId xmlns:p14="http://schemas.microsoft.com/office/powerpoint/2010/main" val="419764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7DCA8F8-0F14-90D0-4DA8-1E53D7292293}"/>
              </a:ext>
            </a:extLst>
          </p:cNvPr>
          <p:cNvSpPr txBox="1"/>
          <p:nvPr/>
        </p:nvSpPr>
        <p:spPr>
          <a:xfrm>
            <a:off x="1695797" y="2786252"/>
            <a:ext cx="1950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D1462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DIGITAL MATURITY </a:t>
            </a:r>
          </a:p>
          <a:p>
            <a:r>
              <a:rPr lang="it-IT" sz="1400" b="1" dirty="0">
                <a:solidFill>
                  <a:srgbClr val="D1462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ASSESSMENT</a:t>
            </a:r>
          </a:p>
          <a:p>
            <a:endParaRPr lang="it-IT" sz="1400" b="1" dirty="0">
              <a:solidFill>
                <a:srgbClr val="D1462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it-IT" sz="1400" b="1" dirty="0">
              <a:solidFill>
                <a:srgbClr val="D1462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D1462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it-IT" sz="1400" b="1" dirty="0">
                <a:solidFill>
                  <a:srgbClr val="D1462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ASSESSMENT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7C3C5EEE-0E68-4F3E-AB4E-139456E0C60E}"/>
              </a:ext>
            </a:extLst>
          </p:cNvPr>
          <p:cNvGrpSpPr/>
          <p:nvPr/>
        </p:nvGrpSpPr>
        <p:grpSpPr>
          <a:xfrm>
            <a:off x="5040558" y="1773763"/>
            <a:ext cx="688931" cy="688931"/>
            <a:chOff x="8182587" y="1788191"/>
            <a:chExt cx="688931" cy="688931"/>
          </a:xfrm>
          <a:solidFill>
            <a:srgbClr val="16478A"/>
          </a:solidFill>
        </p:grpSpPr>
        <p:sp>
          <p:nvSpPr>
            <p:cNvPr id="52" name="Rettangolo 51" descr="Quadrato giallo">
              <a:extLst>
                <a:ext uri="{FF2B5EF4-FFF2-40B4-BE49-F238E27FC236}">
                  <a16:creationId xmlns:a16="http://schemas.microsoft.com/office/drawing/2014/main" id="{875B085C-0AED-4C94-8134-5830ABE60B92}"/>
                </a:ext>
              </a:extLst>
            </p:cNvPr>
            <p:cNvSpPr/>
            <p:nvPr/>
          </p:nvSpPr>
          <p:spPr>
            <a:xfrm>
              <a:off x="8182587" y="1788191"/>
              <a:ext cx="688931" cy="688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it-I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53" name="Elemento grafico 52" descr="Obiettivo">
              <a:extLst>
                <a:ext uri="{FF2B5EF4-FFF2-40B4-BE49-F238E27FC236}">
                  <a16:creationId xmlns:a16="http://schemas.microsoft.com/office/drawing/2014/main" id="{1724784E-03A6-4076-9484-D28923D59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11052" y="1916656"/>
              <a:ext cx="432000" cy="432000"/>
            </a:xfrm>
            <a:prstGeom prst="rect">
              <a:avLst/>
            </a:prstGeom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F6323FD1-B1C4-4F15-8091-E6F87B2632ED}"/>
              </a:ext>
            </a:extLst>
          </p:cNvPr>
          <p:cNvGrpSpPr/>
          <p:nvPr/>
        </p:nvGrpSpPr>
        <p:grpSpPr>
          <a:xfrm>
            <a:off x="1006866" y="1773763"/>
            <a:ext cx="688931" cy="688931"/>
            <a:chOff x="4486591" y="1794671"/>
            <a:chExt cx="688931" cy="688931"/>
          </a:xfrm>
          <a:solidFill>
            <a:srgbClr val="D1462F"/>
          </a:solidFill>
        </p:grpSpPr>
        <p:sp>
          <p:nvSpPr>
            <p:cNvPr id="55" name="Rettangolo 54" descr="Quadrato arancione">
              <a:extLst>
                <a:ext uri="{FF2B5EF4-FFF2-40B4-BE49-F238E27FC236}">
                  <a16:creationId xmlns:a16="http://schemas.microsoft.com/office/drawing/2014/main" id="{1BC140F9-A831-45C8-ABCA-A80DED6321FE}"/>
                </a:ext>
              </a:extLst>
            </p:cNvPr>
            <p:cNvSpPr/>
            <p:nvPr/>
          </p:nvSpPr>
          <p:spPr>
            <a:xfrm>
              <a:off x="4486591" y="1794671"/>
              <a:ext cx="688931" cy="6889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it-I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56" name="Elemento grafico 55" descr="Ricerca">
              <a:extLst>
                <a:ext uri="{FF2B5EF4-FFF2-40B4-BE49-F238E27FC236}">
                  <a16:creationId xmlns:a16="http://schemas.microsoft.com/office/drawing/2014/main" id="{7C4C150F-F405-443B-81FC-B76A90609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6700" y="1923136"/>
              <a:ext cx="428712" cy="432000"/>
            </a:xfrm>
            <a:prstGeom prst="rect">
              <a:avLst/>
            </a:prstGeom>
          </p:spPr>
        </p:pic>
      </p:grpSp>
      <p:sp>
        <p:nvSpPr>
          <p:cNvPr id="57" name="Freccia a pentagono 56">
            <a:extLst>
              <a:ext uri="{FF2B5EF4-FFF2-40B4-BE49-F238E27FC236}">
                <a16:creationId xmlns:a16="http://schemas.microsoft.com/office/drawing/2014/main" id="{C8BBC06F-18A5-948A-54BB-B8C8711F3B08}"/>
              </a:ext>
            </a:extLst>
          </p:cNvPr>
          <p:cNvSpPr/>
          <p:nvPr/>
        </p:nvSpPr>
        <p:spPr>
          <a:xfrm>
            <a:off x="1006869" y="5776307"/>
            <a:ext cx="10178268" cy="435362"/>
          </a:xfrm>
          <a:prstGeom prst="homePlate">
            <a:avLst>
              <a:gd name="adj" fmla="val 86056"/>
            </a:avLst>
          </a:prstGeom>
          <a:solidFill>
            <a:srgbClr val="2B4276"/>
          </a:solidFill>
          <a:ln w="19050">
            <a:solidFill>
              <a:srgbClr val="2B427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Governance e processi di supporto</a:t>
            </a:r>
          </a:p>
        </p:txBody>
      </p:sp>
      <p:sp>
        <p:nvSpPr>
          <p:cNvPr id="69" name="Freccia a gallone 68">
            <a:extLst>
              <a:ext uri="{FF2B5EF4-FFF2-40B4-BE49-F238E27FC236}">
                <a16:creationId xmlns:a16="http://schemas.microsoft.com/office/drawing/2014/main" id="{BA730603-070E-490F-84B1-2E47182504DC}"/>
              </a:ext>
            </a:extLst>
          </p:cNvPr>
          <p:cNvSpPr/>
          <p:nvPr/>
        </p:nvSpPr>
        <p:spPr>
          <a:xfrm>
            <a:off x="1006868" y="4931101"/>
            <a:ext cx="4163523" cy="773727"/>
          </a:xfrm>
          <a:prstGeom prst="chevron">
            <a:avLst/>
          </a:prstGeom>
          <a:solidFill>
            <a:srgbClr val="D1462F"/>
          </a:solidFill>
          <a:ln w="19050">
            <a:solidFill>
              <a:srgbClr val="D1462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844" tIns="203200" rIns="285844" bIns="203200" numCol="1" spcCol="1270" rtlCol="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kern="1200" noProof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DIAGNOSI</a:t>
            </a:r>
          </a:p>
        </p:txBody>
      </p:sp>
      <p:sp>
        <p:nvSpPr>
          <p:cNvPr id="70" name="Forma a L 69">
            <a:extLst>
              <a:ext uri="{FF2B5EF4-FFF2-40B4-BE49-F238E27FC236}">
                <a16:creationId xmlns:a16="http://schemas.microsoft.com/office/drawing/2014/main" id="{695B848D-2961-48F8-8B11-029E8B7761D6}"/>
              </a:ext>
            </a:extLst>
          </p:cNvPr>
          <p:cNvSpPr/>
          <p:nvPr/>
        </p:nvSpPr>
        <p:spPr>
          <a:xfrm rot="5400000">
            <a:off x="190332" y="3430706"/>
            <a:ext cx="2322000" cy="688930"/>
          </a:xfrm>
          <a:prstGeom prst="corner">
            <a:avLst>
              <a:gd name="adj1" fmla="val 1000"/>
              <a:gd name="adj2" fmla="val 1000"/>
            </a:avLst>
          </a:prstGeom>
          <a:ln w="19050">
            <a:solidFill>
              <a:srgbClr val="D1462F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Freccia a gallone 70">
            <a:extLst>
              <a:ext uri="{FF2B5EF4-FFF2-40B4-BE49-F238E27FC236}">
                <a16:creationId xmlns:a16="http://schemas.microsoft.com/office/drawing/2014/main" id="{9FE6F3B3-8A90-4D07-A967-39DAF2402F96}"/>
              </a:ext>
            </a:extLst>
          </p:cNvPr>
          <p:cNvSpPr/>
          <p:nvPr/>
        </p:nvSpPr>
        <p:spPr>
          <a:xfrm>
            <a:off x="5040559" y="4931102"/>
            <a:ext cx="6144577" cy="773727"/>
          </a:xfrm>
          <a:prstGeom prst="chevron">
            <a:avLst/>
          </a:prstGeom>
          <a:solidFill>
            <a:srgbClr val="16478A"/>
          </a:solidFill>
          <a:ln w="19050">
            <a:solidFill>
              <a:srgbClr val="16478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844" tIns="203200" rIns="285844" bIns="203200" numCol="1" spcCol="1270" rtlCol="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b="1" kern="1200" noProof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INDIRIZZAMENTO</a:t>
            </a:r>
          </a:p>
        </p:txBody>
      </p:sp>
      <p:sp>
        <p:nvSpPr>
          <p:cNvPr id="72" name="Forma a L 71">
            <a:extLst>
              <a:ext uri="{FF2B5EF4-FFF2-40B4-BE49-F238E27FC236}">
                <a16:creationId xmlns:a16="http://schemas.microsoft.com/office/drawing/2014/main" id="{C360E99A-E2EC-419E-BFA3-8F1503AD4940}"/>
              </a:ext>
            </a:extLst>
          </p:cNvPr>
          <p:cNvSpPr/>
          <p:nvPr/>
        </p:nvSpPr>
        <p:spPr>
          <a:xfrm rot="5400000">
            <a:off x="4224432" y="3428170"/>
            <a:ext cx="2321182" cy="688930"/>
          </a:xfrm>
          <a:prstGeom prst="corner">
            <a:avLst>
              <a:gd name="adj1" fmla="val 1000"/>
              <a:gd name="adj2" fmla="val 1000"/>
            </a:avLst>
          </a:prstGeom>
          <a:noFill/>
          <a:ln w="19050">
            <a:solidFill>
              <a:srgbClr val="16478A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492DE0-DB03-FC02-110F-067778DBA435}"/>
              </a:ext>
            </a:extLst>
          </p:cNvPr>
          <p:cNvSpPr txBox="1"/>
          <p:nvPr/>
        </p:nvSpPr>
        <p:spPr>
          <a:xfrm>
            <a:off x="5729488" y="2612855"/>
            <a:ext cx="3619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FOLLOW UP DELL’AUDIT: </a:t>
            </a:r>
          </a:p>
          <a:p>
            <a:r>
              <a:rPr lang="it-IT" sz="1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PERCORSI DI INTERGRAZIONE DIGITALE</a:t>
            </a:r>
          </a:p>
          <a:p>
            <a:endParaRPr lang="it-IT" sz="14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ADVISORY TO ACCESS TO FINANCE</a:t>
            </a:r>
          </a:p>
          <a:p>
            <a:endParaRPr lang="it-IT" sz="1400" b="1" dirty="0">
              <a:solidFill>
                <a:srgbClr val="16478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NETWORKING</a:t>
            </a:r>
          </a:p>
          <a:p>
            <a:endParaRPr lang="it-IT" sz="1400" b="1" dirty="0">
              <a:solidFill>
                <a:srgbClr val="16478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16478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TRAINING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6154CC99-8A3E-BBC7-0186-DF5CE1973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3| servizi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657772-4C51-5D6C-D124-CE99879B4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2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2AEAB67-384D-757A-C9E5-BB7EC628B840}"/>
              </a:ext>
            </a:extLst>
          </p:cNvPr>
          <p:cNvSpPr/>
          <p:nvPr/>
        </p:nvSpPr>
        <p:spPr>
          <a:xfrm>
            <a:off x="0" y="1057154"/>
            <a:ext cx="12192000" cy="5800846"/>
          </a:xfrm>
          <a:prstGeom prst="rect">
            <a:avLst/>
          </a:prstGeom>
          <a:solidFill>
            <a:srgbClr val="2B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68AA28-4363-ACBE-81C5-5DAA0618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154"/>
            <a:ext cx="12192000" cy="2270423"/>
          </a:xfrm>
        </p:spPr>
        <p:txBody>
          <a:bodyPr anchor="ctr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I NOSTRI NUMERI - SERVIZI</a:t>
            </a:r>
            <a:endParaRPr lang="it-IT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C3F7DF7-4DCB-998C-5B7A-C2802B55AE5D}"/>
              </a:ext>
            </a:extLst>
          </p:cNvPr>
          <p:cNvSpPr/>
          <p:nvPr/>
        </p:nvSpPr>
        <p:spPr>
          <a:xfrm>
            <a:off x="5285996" y="3327571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40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7A45544-7F93-BA1E-23A2-3A4E42122ACA}"/>
              </a:ext>
            </a:extLst>
          </p:cNvPr>
          <p:cNvSpPr/>
          <p:nvPr/>
        </p:nvSpPr>
        <p:spPr>
          <a:xfrm>
            <a:off x="3083725" y="3327571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B11E504-123C-8C48-B82E-624C501EB57E}"/>
              </a:ext>
            </a:extLst>
          </p:cNvPr>
          <p:cNvSpPr/>
          <p:nvPr/>
        </p:nvSpPr>
        <p:spPr>
          <a:xfrm>
            <a:off x="8021758" y="3327571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+200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AA95981-519E-A17A-9B5E-FC5C0AEC2DC5}"/>
              </a:ext>
            </a:extLst>
          </p:cNvPr>
          <p:cNvSpPr/>
          <p:nvPr/>
        </p:nvSpPr>
        <p:spPr>
          <a:xfrm>
            <a:off x="881454" y="3327571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F3DC358-FDE7-E862-1B60-0B1A42DA8384}"/>
              </a:ext>
            </a:extLst>
          </p:cNvPr>
          <p:cNvSpPr/>
          <p:nvPr/>
        </p:nvSpPr>
        <p:spPr>
          <a:xfrm>
            <a:off x="680324" y="4953968"/>
            <a:ext cx="2022271" cy="1904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Audit «Digital </a:t>
            </a:r>
            <a:r>
              <a:rPr lang="it-IT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Maturity</a:t>
            </a:r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Assessment» &amp;Cyber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889214-F85E-782D-3D76-172C7F5C5EF0}"/>
              </a:ext>
            </a:extLst>
          </p:cNvPr>
          <p:cNvSpPr/>
          <p:nvPr/>
        </p:nvSpPr>
        <p:spPr>
          <a:xfrm>
            <a:off x="2882589" y="4947571"/>
            <a:ext cx="2022271" cy="1904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Incontri Post Audit 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con le aziende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F3F9979-770C-9C53-BA81-84A2C0A8433D}"/>
              </a:ext>
            </a:extLst>
          </p:cNvPr>
          <p:cNvSpPr/>
          <p:nvPr/>
        </p:nvSpPr>
        <p:spPr>
          <a:xfrm>
            <a:off x="5084855" y="4953968"/>
            <a:ext cx="2022271" cy="189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Progetti di digitalizzazione e/o integrazione dei processi avviati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386340A-43AE-E6A6-7C76-EBFD6B74925E}"/>
              </a:ext>
            </a:extLst>
          </p:cNvPr>
          <p:cNvSpPr/>
          <p:nvPr/>
        </p:nvSpPr>
        <p:spPr>
          <a:xfrm>
            <a:off x="7820622" y="4947574"/>
            <a:ext cx="2022271" cy="1904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Utenti di attività di training su diversi temi della digitalizzazione</a:t>
            </a:r>
            <a:endParaRPr lang="it-IT" sz="12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0E8FCB-4768-0BB0-8DDB-2F346ACF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6" y="204727"/>
            <a:ext cx="1933007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6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F21216B5-8956-E6A9-5378-CD4385BD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F4B301-EBCA-B3E9-4701-CE0AB44D6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40" y="1141091"/>
            <a:ext cx="5166360" cy="46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8241-BC0D-0E14-8547-9C5D60069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6F2CA1C0-F08D-1F58-CBA9-C46A71F8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EE20AC5-FD26-FD10-802B-1129DDBE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3" y="1676247"/>
            <a:ext cx="97536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2A1D8E-6DB8-EA02-505A-A5CFE3FA39A4}"/>
              </a:ext>
            </a:extLst>
          </p:cNvPr>
          <p:cNvSpPr txBox="1"/>
          <p:nvPr/>
        </p:nvSpPr>
        <p:spPr>
          <a:xfrm>
            <a:off x="2113935" y="531721"/>
            <a:ext cx="532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ASSESSMENT MATURITA’ DIGITALE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56F7D6-2766-A041-3A60-8BCF97735AC6}"/>
              </a:ext>
            </a:extLst>
          </p:cNvPr>
          <p:cNvSpPr txBox="1"/>
          <p:nvPr/>
        </p:nvSpPr>
        <p:spPr>
          <a:xfrm>
            <a:off x="1396181" y="5958348"/>
            <a:ext cx="29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Modello 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93891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DB4E6-57AC-59ED-7A20-E96471BF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F347519-7C42-A617-20F6-4B18EBA44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ATTIVITA’ 2024-2025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F2983F-77F4-0CB4-E95D-681E8803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DE3EFCF8-FED7-7824-64A3-5283593082AF}"/>
              </a:ext>
            </a:extLst>
          </p:cNvPr>
          <p:cNvSpPr txBox="1">
            <a:spLocks/>
          </p:cNvSpPr>
          <p:nvPr/>
        </p:nvSpPr>
        <p:spPr>
          <a:xfrm>
            <a:off x="532131" y="2663608"/>
            <a:ext cx="4257184" cy="29550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rgbClr val="16478A"/>
                </a:solidFill>
              </a:rPr>
              <a:t>Avviato </a:t>
            </a:r>
            <a:r>
              <a:rPr lang="it-IT" sz="1400">
                <a:solidFill>
                  <a:srgbClr val="16478A"/>
                </a:solidFill>
              </a:rPr>
              <a:t>con i progetti AMA DIH </a:t>
            </a:r>
            <a:r>
              <a:rPr lang="it-IT" sz="1400" b="1">
                <a:solidFill>
                  <a:srgbClr val="16478A"/>
                </a:solidFill>
              </a:rPr>
              <a:t>nel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1" u="sng">
                <a:solidFill>
                  <a:srgbClr val="16478A"/>
                </a:solidFill>
              </a:rPr>
              <a:t>UNICO DIH ITALIANO TOTALMENTE AUTO FINANZIATO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1">
                <a:solidFill>
                  <a:srgbClr val="16478A"/>
                </a:solidFill>
              </a:rPr>
              <a:t> Gestisce 3 grandi progetti </a:t>
            </a:r>
            <a:r>
              <a:rPr lang="it-IT" sz="1400">
                <a:solidFill>
                  <a:srgbClr val="16478A"/>
                </a:solidFill>
              </a:rPr>
              <a:t>(Edih – Seal of Excellence EDIH – Poli di innovazione)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400">
                <a:solidFill>
                  <a:srgbClr val="16478A"/>
                </a:solidFill>
              </a:rPr>
              <a:t>Eroga </a:t>
            </a:r>
            <a:r>
              <a:rPr lang="it-IT" sz="1400" b="1">
                <a:solidFill>
                  <a:srgbClr val="16478A"/>
                </a:solidFill>
              </a:rPr>
              <a:t>servizi di assessment su maturità digitale e cyber </a:t>
            </a:r>
            <a:r>
              <a:rPr lang="it-IT" sz="1400">
                <a:solidFill>
                  <a:srgbClr val="16478A"/>
                </a:solidFill>
              </a:rPr>
              <a:t>e servizi post assessement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1" u="sng">
                <a:solidFill>
                  <a:srgbClr val="16478A"/>
                </a:solidFill>
              </a:rPr>
              <a:t>Parteciperà al nuovo bando EDIH 2025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1400" dirty="0">
              <a:solidFill>
                <a:srgbClr val="16478A"/>
              </a:solidFill>
            </a:endParaRP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A12F11C3-5659-5659-A3B7-90A173EA0F21}"/>
              </a:ext>
            </a:extLst>
          </p:cNvPr>
          <p:cNvSpPr txBox="1">
            <a:spLocks/>
          </p:cNvSpPr>
          <p:nvPr/>
        </p:nvSpPr>
        <p:spPr>
          <a:xfrm>
            <a:off x="7192545" y="2663608"/>
            <a:ext cx="3489450" cy="3112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16478A"/>
                </a:solidFill>
              </a:rPr>
              <a:t>Network di </a:t>
            </a:r>
            <a:r>
              <a:rPr lang="it-IT" sz="1400" b="1" dirty="0">
                <a:solidFill>
                  <a:srgbClr val="16478A"/>
                </a:solidFill>
              </a:rPr>
              <a:t>20 manager dell’innovazione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16478A"/>
                </a:solidFill>
              </a:rPr>
              <a:t>185 aziende</a:t>
            </a:r>
            <a:endParaRPr lang="it-IT" sz="1400" dirty="0">
              <a:solidFill>
                <a:srgbClr val="16478A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16478A"/>
                </a:solidFill>
              </a:rPr>
              <a:t>210 voucher erogati e 90 voucher da erogare </a:t>
            </a:r>
            <a:r>
              <a:rPr lang="it-IT" sz="1400" dirty="0">
                <a:solidFill>
                  <a:srgbClr val="16478A"/>
                </a:solidFill>
              </a:rPr>
              <a:t>nei prossimi 5 mesi</a:t>
            </a:r>
          </a:p>
        </p:txBody>
      </p:sp>
    </p:spTree>
    <p:extLst>
      <p:ext uri="{BB962C8B-B14F-4D97-AF65-F5344CB8AC3E}">
        <p14:creationId xmlns:p14="http://schemas.microsoft.com/office/powerpoint/2010/main" val="316683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D7ABBE1-AE40-4AD8-B63F-21DB0F05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Chi siamo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1216B5-8956-E6A9-5378-CD4385BD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23A4FE-FD90-8558-F70B-A1779A57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6" y="520764"/>
            <a:ext cx="10340394" cy="58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0F5E-9C86-5E4A-B971-83DCDB9E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F60ACE1-90CB-9636-F33D-501E06373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IL SERVIZIO PER LE AZIENDE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A9238B-D076-1358-1E3B-ED3382E88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3E45EEB-4F63-4EF2-9C81-74608931CB43}"/>
              </a:ext>
            </a:extLst>
          </p:cNvPr>
          <p:cNvSpPr/>
          <p:nvPr/>
        </p:nvSpPr>
        <p:spPr>
          <a:xfrm>
            <a:off x="3144417" y="3139751"/>
            <a:ext cx="3069772" cy="797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FIRST ASSESSMENT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57DDBB-D87C-DA49-BFD5-CA6576E499D1}"/>
              </a:ext>
            </a:extLst>
          </p:cNvPr>
          <p:cNvSpPr txBox="1"/>
          <p:nvPr/>
        </p:nvSpPr>
        <p:spPr>
          <a:xfrm>
            <a:off x="6941976" y="3139751"/>
            <a:ext cx="387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Gratuito per le piccole con «onere amministrativo».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A50E6D2-0217-442B-EA68-5E25123DED20}"/>
              </a:ext>
            </a:extLst>
          </p:cNvPr>
          <p:cNvSpPr/>
          <p:nvPr/>
        </p:nvSpPr>
        <p:spPr>
          <a:xfrm>
            <a:off x="3144417" y="1844388"/>
            <a:ext cx="3069772" cy="797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VERIFICA DIMENSIONE DI IMPRESA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6EF6684-A62B-12E9-C82A-66D19F252DE4}"/>
              </a:ext>
            </a:extLst>
          </p:cNvPr>
          <p:cNvSpPr/>
          <p:nvPr/>
        </p:nvSpPr>
        <p:spPr>
          <a:xfrm>
            <a:off x="3144417" y="4710404"/>
            <a:ext cx="3069772" cy="797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POST ASSESSMENT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F56874-AD40-2699-5910-792611E14B32}"/>
              </a:ext>
            </a:extLst>
          </p:cNvPr>
          <p:cNvSpPr txBox="1"/>
          <p:nvPr/>
        </p:nvSpPr>
        <p:spPr>
          <a:xfrm>
            <a:off x="6941977" y="4710404"/>
            <a:ext cx="416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Pacchetti di post audit da 3 a 7 giornate con sovvenzionamento fino al 100%</a:t>
            </a:r>
          </a:p>
        </p:txBody>
      </p:sp>
    </p:spTree>
    <p:extLst>
      <p:ext uri="{BB962C8B-B14F-4D97-AF65-F5344CB8AC3E}">
        <p14:creationId xmlns:p14="http://schemas.microsoft.com/office/powerpoint/2010/main" val="224879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9427-5C1D-B4E8-E092-1FBD97F1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1EF333A-AFCD-C97C-36EC-D48E8680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Il nostro network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9ABE029-2AF7-E68F-0223-562BE3147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B369AA-6A00-A94B-A75A-6F5A6F8969B1}"/>
              </a:ext>
            </a:extLst>
          </p:cNvPr>
          <p:cNvSpPr txBox="1"/>
          <p:nvPr/>
        </p:nvSpPr>
        <p:spPr>
          <a:xfrm>
            <a:off x="1006866" y="2108966"/>
            <a:ext cx="101782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BL DIH Confindustria Belluno Dolomiti – Cristina Cara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PD RO TV VE Assindustria Veneto Est – Gian Beppino Da Rin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VI Assindustria Vicenza – Simone Sinico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VR Fondazione </a:t>
            </a:r>
            <a:r>
              <a:rPr lang="it-IT" sz="2400" b="1" dirty="0" err="1">
                <a:solidFill>
                  <a:srgbClr val="2B4276"/>
                </a:solidFill>
                <a:latin typeface="Century Gothic" panose="020B0502020202020204" pitchFamily="34" charset="0"/>
              </a:rPr>
              <a:t>Speedhub</a:t>
            </a:r>
            <a:r>
              <a:rPr lang="it-IT" sz="24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 – Francesca Milani</a:t>
            </a:r>
          </a:p>
          <a:p>
            <a:endParaRPr lang="it-IT" sz="24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5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2AEAB67-384D-757A-C9E5-BB7EC628B840}"/>
              </a:ext>
            </a:extLst>
          </p:cNvPr>
          <p:cNvSpPr/>
          <p:nvPr/>
        </p:nvSpPr>
        <p:spPr>
          <a:xfrm>
            <a:off x="74644" y="1057154"/>
            <a:ext cx="12192000" cy="5800846"/>
          </a:xfrm>
          <a:prstGeom prst="rect">
            <a:avLst/>
          </a:prstGeom>
          <a:solidFill>
            <a:srgbClr val="2B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68AA28-4363-ACBE-81C5-5DAA0618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154"/>
            <a:ext cx="12192000" cy="2270423"/>
          </a:xfrm>
        </p:spPr>
        <p:txBody>
          <a:bodyPr anchor="ctr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CONTATTI</a:t>
            </a:r>
            <a:endParaRPr lang="it-IT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463EA2-8720-1FE3-6843-67AB4319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6" y="204727"/>
            <a:ext cx="1933007" cy="64769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3057E08-4D17-0566-285D-3C45CF924159}"/>
              </a:ext>
            </a:extLst>
          </p:cNvPr>
          <p:cNvSpPr txBox="1">
            <a:spLocks/>
          </p:cNvSpPr>
          <p:nvPr/>
        </p:nvSpPr>
        <p:spPr>
          <a:xfrm>
            <a:off x="0" y="2763777"/>
            <a:ext cx="512949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Direttore Generale </a:t>
            </a:r>
          </a:p>
          <a:p>
            <a:pPr algn="r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Stefano Miotto</a:t>
            </a:r>
          </a:p>
          <a:p>
            <a:pPr algn="r"/>
            <a:endParaRPr lang="it-IT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Coordinatore Tecnico</a:t>
            </a:r>
          </a:p>
          <a:p>
            <a:pPr algn="r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Tomaso Santi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B5740CB-0AD4-657F-B9C0-B2CFCC2E7C9E}"/>
              </a:ext>
            </a:extLst>
          </p:cNvPr>
          <p:cNvSpPr txBox="1">
            <a:spLocks/>
          </p:cNvSpPr>
          <p:nvPr/>
        </p:nvSpPr>
        <p:spPr>
          <a:xfrm>
            <a:off x="7062501" y="2763777"/>
            <a:ext cx="512949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Email</a:t>
            </a:r>
          </a:p>
          <a:p>
            <a:pPr algn="l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dih-confindustriaveneto@siav.net</a:t>
            </a:r>
          </a:p>
          <a:p>
            <a:pPr algn="l"/>
            <a:b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Telefono </a:t>
            </a:r>
          </a:p>
          <a:p>
            <a:pPr algn="l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041 2517511</a:t>
            </a:r>
          </a:p>
        </p:txBody>
      </p:sp>
      <p:pic>
        <p:nvPicPr>
          <p:cNvPr id="3" name="Segnaposto immagine online 11" descr="Monitor">
            <a:extLst>
              <a:ext uri="{FF2B5EF4-FFF2-40B4-BE49-F238E27FC236}">
                <a16:creationId xmlns:a16="http://schemas.microsoft.com/office/drawing/2014/main" id="{BC6F717D-177F-9D96-9BEF-A1B0939BD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3928188" y="5356105"/>
            <a:ext cx="696140" cy="696140"/>
          </a:xfrm>
          <a:prstGeom prst="rect">
            <a:avLst/>
          </a:prstGeom>
        </p:spPr>
      </p:pic>
      <p:sp>
        <p:nvSpPr>
          <p:cNvPr id="4" name="Segnaposto testo 11">
            <a:extLst>
              <a:ext uri="{FF2B5EF4-FFF2-40B4-BE49-F238E27FC236}">
                <a16:creationId xmlns:a16="http://schemas.microsoft.com/office/drawing/2014/main" id="{87552423-46AD-919B-AC9A-6A1208B8A0D6}"/>
              </a:ext>
            </a:extLst>
          </p:cNvPr>
          <p:cNvSpPr txBox="1">
            <a:spLocks/>
          </p:cNvSpPr>
          <p:nvPr/>
        </p:nvSpPr>
        <p:spPr>
          <a:xfrm>
            <a:off x="4823926" y="5557013"/>
            <a:ext cx="3721100" cy="447675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http://www.siav.net/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8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7EC80-229B-90FA-A0C5-1E73585B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F686397-BA03-3E8A-CF9F-6909175C6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Chi siamo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DE40B32-04FE-CDA1-AAC9-B7AC30163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3ED30E-585E-223C-DCF4-F5B369E5CD44}"/>
              </a:ext>
            </a:extLst>
          </p:cNvPr>
          <p:cNvSpPr txBox="1"/>
          <p:nvPr/>
        </p:nvSpPr>
        <p:spPr>
          <a:xfrm>
            <a:off x="1006866" y="1782395"/>
            <a:ext cx="10423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Confindustria Veneto ha affidato a SIAV – la propria società di servizi – il ruolo di DIH regionale.</a:t>
            </a: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SIAV coordina un network a cui aderiscono le Territoriali del Veneto o i DIH provinciali.</a:t>
            </a: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I soggetti aderenti al network sono:</a:t>
            </a: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BL DIH Confindustria Belluno Dolomiti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PD RO TV VE Assindustria Veneto Est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VI Assindustria Vicenza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VR Fondazione </a:t>
            </a:r>
            <a:r>
              <a:rPr lang="it-IT" sz="1600" dirty="0" err="1">
                <a:solidFill>
                  <a:srgbClr val="2B4276"/>
                </a:solidFill>
                <a:latin typeface="Century Gothic" panose="020B0502020202020204" pitchFamily="34" charset="0"/>
              </a:rPr>
              <a:t>Speedhub</a:t>
            </a:r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Collaborano nelle attività del DIH Veneto 20 Innovation Manager</a:t>
            </a:r>
          </a:p>
        </p:txBody>
      </p:sp>
    </p:spTree>
    <p:extLst>
      <p:ext uri="{BB962C8B-B14F-4D97-AF65-F5344CB8AC3E}">
        <p14:creationId xmlns:p14="http://schemas.microsoft.com/office/powerpoint/2010/main" val="85533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2AEAB67-384D-757A-C9E5-BB7EC628B840}"/>
              </a:ext>
            </a:extLst>
          </p:cNvPr>
          <p:cNvSpPr/>
          <p:nvPr/>
        </p:nvSpPr>
        <p:spPr>
          <a:xfrm>
            <a:off x="-1" y="1057154"/>
            <a:ext cx="12192000" cy="5800846"/>
          </a:xfrm>
          <a:prstGeom prst="rect">
            <a:avLst/>
          </a:prstGeom>
          <a:solidFill>
            <a:srgbClr val="2B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68AA28-4363-ACBE-81C5-5DAA0618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154"/>
            <a:ext cx="12192000" cy="2270423"/>
          </a:xfrm>
        </p:spPr>
        <p:txBody>
          <a:bodyPr anchor="ctr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anose="020B0502020202020204" pitchFamily="34" charset="0"/>
              </a:rPr>
              <a:t>TRE AMBITI</a:t>
            </a:r>
            <a:endParaRPr lang="it-IT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7A45544-7F93-BA1E-23A2-3A4E42122ACA}"/>
              </a:ext>
            </a:extLst>
          </p:cNvPr>
          <p:cNvSpPr/>
          <p:nvPr/>
        </p:nvSpPr>
        <p:spPr>
          <a:xfrm>
            <a:off x="1709311" y="3327577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Studi e ricerche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463EA2-8720-1FE3-6843-67AB4319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6" y="204727"/>
            <a:ext cx="1933007" cy="647699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F561824A-B739-2E01-F18E-A23B610762B7}"/>
              </a:ext>
            </a:extLst>
          </p:cNvPr>
          <p:cNvSpPr/>
          <p:nvPr/>
        </p:nvSpPr>
        <p:spPr>
          <a:xfrm>
            <a:off x="5015999" y="3327577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Awareness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94F97AB-C06F-6B2C-A1C5-E1BC7E848741}"/>
              </a:ext>
            </a:extLst>
          </p:cNvPr>
          <p:cNvSpPr/>
          <p:nvPr/>
        </p:nvSpPr>
        <p:spPr>
          <a:xfrm>
            <a:off x="8322687" y="3327577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Servizi</a:t>
            </a:r>
          </a:p>
        </p:txBody>
      </p:sp>
    </p:spTree>
    <p:extLst>
      <p:ext uri="{BB962C8B-B14F-4D97-AF65-F5344CB8AC3E}">
        <p14:creationId xmlns:p14="http://schemas.microsoft.com/office/powerpoint/2010/main" val="31863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D7ABBE1-AE40-4AD8-B63F-21DB0F05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1| STUDI E RICERCHE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1216B5-8956-E6A9-5378-CD4385BDF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BCF762-20C7-B065-6A80-BA4C21C7F26D}"/>
              </a:ext>
            </a:extLst>
          </p:cNvPr>
          <p:cNvSpPr txBox="1"/>
          <p:nvPr/>
        </p:nvSpPr>
        <p:spPr>
          <a:xfrm>
            <a:off x="1006866" y="2183611"/>
            <a:ext cx="91541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- Adesione alla rete Een: 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Focus su Bandi a cascata di Digital Europe</a:t>
            </a:r>
          </a:p>
          <a:p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  <a:hlinkClick r:id="rId4"/>
              </a:rPr>
              <a:t>https://www.siav.net/wp/enterprise-europe-network/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it-IT" sz="16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- </a:t>
            </a: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Partecipazione a numerosi 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progetti finanziati dalla UE </a:t>
            </a: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con sperimentazioni sulle aziende della regione </a:t>
            </a:r>
          </a:p>
          <a:p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  <a:hlinkClick r:id="rId5"/>
              </a:rPr>
              <a:t>https://www.siav.net/wp/service-post/dih-progetti-europei/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it-IT" sz="16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- Ricerche applicate </a:t>
            </a: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finalizzate a approfondire 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specifici ambiti del digitale e descrivere numerosi casi aziendali</a:t>
            </a:r>
          </a:p>
          <a:p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  <a:hlinkClick r:id="rId6"/>
              </a:rPr>
              <a:t>https://www.siav.net/wp/service-post/dih-ricerche-pubblicazioni/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it-IT" sz="16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endParaRPr lang="it-IT" sz="1600" b="1" dirty="0">
              <a:solidFill>
                <a:srgbClr val="2B42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4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3B7F9-BC9F-76A9-30D4-C001DF3D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0A8DF4A-B3E0-D78E-DD92-35204A9F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Autofit/>
          </a:bodyPr>
          <a:lstStyle/>
          <a:p>
            <a:pPr rtl="0"/>
            <a:r>
              <a:rPr lang="it-IT" sz="4400" dirty="0">
                <a:solidFill>
                  <a:srgbClr val="16478A"/>
                </a:solidFill>
              </a:rPr>
              <a:t>2021 - Fabbriche Vetrina: paradigmi per una nuova managerialità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32D5EEC-22F9-34E4-1140-E95077FEA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9" y="2187387"/>
            <a:ext cx="4529746" cy="45182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11204C7-1F22-8791-4118-41809A9C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223" y="2589221"/>
            <a:ext cx="6224986" cy="1329831"/>
          </a:xfrm>
          <a:prstGeom prst="rect">
            <a:avLst/>
          </a:prstGeom>
        </p:spPr>
      </p:pic>
      <p:sp>
        <p:nvSpPr>
          <p:cNvPr id="15" name="Segnaposto contenuto 11">
            <a:extLst>
              <a:ext uri="{FF2B5EF4-FFF2-40B4-BE49-F238E27FC236}">
                <a16:creationId xmlns:a16="http://schemas.microsoft.com/office/drawing/2014/main" id="{4D58409C-1ADD-2FB1-05A3-D9DAB0D68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5223" y="2187387"/>
            <a:ext cx="6224986" cy="401834"/>
          </a:xfrm>
        </p:spPr>
        <p:txBody>
          <a:bodyPr rtlCol="0"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it-IT" sz="1800" b="1" dirty="0">
                <a:solidFill>
                  <a:srgbClr val="D1462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 ricerca</a:t>
            </a:r>
            <a:endParaRPr lang="it-IT" sz="1800" b="1" dirty="0">
              <a:solidFill>
                <a:srgbClr val="D146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967744C-A795-2246-34E6-C2B159275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223" y="4722720"/>
            <a:ext cx="6224986" cy="1878851"/>
          </a:xfrm>
          <a:prstGeom prst="rect">
            <a:avLst/>
          </a:prstGeom>
        </p:spPr>
      </p:pic>
      <p:sp>
        <p:nvSpPr>
          <p:cNvPr id="18" name="Segnaposto contenuto 11">
            <a:extLst>
              <a:ext uri="{FF2B5EF4-FFF2-40B4-BE49-F238E27FC236}">
                <a16:creationId xmlns:a16="http://schemas.microsoft.com/office/drawing/2014/main" id="{E16F0B7D-F938-8B14-B2A3-B99759A137C3}"/>
              </a:ext>
            </a:extLst>
          </p:cNvPr>
          <p:cNvSpPr txBox="1">
            <a:spLocks/>
          </p:cNvSpPr>
          <p:nvPr/>
        </p:nvSpPr>
        <p:spPr>
          <a:xfrm>
            <a:off x="5405222" y="4320886"/>
            <a:ext cx="6224985" cy="401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D1462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Il metodo</a:t>
            </a:r>
            <a:endParaRPr lang="it-IT" b="1" dirty="0">
              <a:solidFill>
                <a:srgbClr val="D146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FF1A9F-8F92-1566-B62E-EDC03A7D7D63}"/>
              </a:ext>
            </a:extLst>
          </p:cNvPr>
          <p:cNvSpPr txBox="1"/>
          <p:nvPr/>
        </p:nvSpPr>
        <p:spPr>
          <a:xfrm>
            <a:off x="5405223" y="1354057"/>
            <a:ext cx="622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https://www.fabbrichevetrina.it/</a:t>
            </a:r>
          </a:p>
        </p:txBody>
      </p:sp>
    </p:spTree>
    <p:extLst>
      <p:ext uri="{BB962C8B-B14F-4D97-AF65-F5344CB8AC3E}">
        <p14:creationId xmlns:p14="http://schemas.microsoft.com/office/powerpoint/2010/main" val="9325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3C00-154F-1397-D9B2-4F1E6448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RTI Macchine Agricole - Home | Facebook">
            <a:hlinkClick r:id="rId2"/>
            <a:extLst>
              <a:ext uri="{FF2B5EF4-FFF2-40B4-BE49-F238E27FC236}">
                <a16:creationId xmlns:a16="http://schemas.microsoft.com/office/drawing/2014/main" id="{F5461638-F869-1528-B18E-3272CA2A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0" y="3456902"/>
            <a:ext cx="1902438" cy="190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hlinkClick r:id="rId4"/>
            <a:extLst>
              <a:ext uri="{FF2B5EF4-FFF2-40B4-BE49-F238E27FC236}">
                <a16:creationId xmlns:a16="http://schemas.microsoft.com/office/drawing/2014/main" id="{DE1A8E6F-994C-BD19-090F-745599395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324" y="571948"/>
            <a:ext cx="2231296" cy="1160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GALDI Srl a Socio unico">
            <a:hlinkClick r:id="rId6"/>
            <a:extLst>
              <a:ext uri="{FF2B5EF4-FFF2-40B4-BE49-F238E27FC236}">
                <a16:creationId xmlns:a16="http://schemas.microsoft.com/office/drawing/2014/main" id="{4ED88DDC-0C02-0C23-534D-4A1B7278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0" y="3454940"/>
            <a:ext cx="2542472" cy="190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8"/>
            <a:extLst>
              <a:ext uri="{FF2B5EF4-FFF2-40B4-BE49-F238E27FC236}">
                <a16:creationId xmlns:a16="http://schemas.microsoft.com/office/drawing/2014/main" id="{0AEA0930-3116-B3AB-5BA4-E20DB6DF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838380" y="1053728"/>
            <a:ext cx="2216838" cy="15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eck Up - Objects with life inside | LinkedIn">
            <a:hlinkClick r:id="rId11"/>
            <a:extLst>
              <a:ext uri="{FF2B5EF4-FFF2-40B4-BE49-F238E27FC236}">
                <a16:creationId xmlns:a16="http://schemas.microsoft.com/office/drawing/2014/main" id="{4C40893F-3EC1-5120-2BE9-4446C660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9" y="299425"/>
            <a:ext cx="1705320" cy="1705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C275F4-7591-5191-D8D6-1FAC2B155B33}"/>
              </a:ext>
            </a:extLst>
          </p:cNvPr>
          <p:cNvSpPr txBox="1"/>
          <p:nvPr/>
        </p:nvSpPr>
        <p:spPr>
          <a:xfrm>
            <a:off x="3864149" y="2144249"/>
            <a:ext cx="1705320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Ecosistemi dell'innovazione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25C2C5-C1CC-C0AD-0D77-52D2C93EF522}"/>
              </a:ext>
            </a:extLst>
          </p:cNvPr>
          <p:cNvSpPr txBox="1"/>
          <p:nvPr/>
        </p:nvSpPr>
        <p:spPr>
          <a:xfrm>
            <a:off x="8365330" y="5701276"/>
            <a:ext cx="2542472" cy="584775"/>
          </a:xfrm>
          <a:prstGeom prst="rect">
            <a:avLst/>
          </a:prstGeom>
          <a:solidFill>
            <a:srgbClr val="79AE24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hlinkClick r:id="rId14"/>
              </a:rPr>
              <a:t>Digitale, modello di business e talenti</a:t>
            </a:r>
            <a:endParaRPr lang="it-IT" sz="16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BB76BCD-B49E-6BC5-7DFD-4ADBE603434A}"/>
              </a:ext>
            </a:extLst>
          </p:cNvPr>
          <p:cNvSpPr txBox="1"/>
          <p:nvPr/>
        </p:nvSpPr>
        <p:spPr>
          <a:xfrm>
            <a:off x="9122324" y="2138906"/>
            <a:ext cx="2231295" cy="583200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16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rapporto tra Università e Impresa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6FD721-DC08-BE07-A7D5-9EFA32840B91}"/>
              </a:ext>
            </a:extLst>
          </p:cNvPr>
          <p:cNvSpPr txBox="1"/>
          <p:nvPr/>
        </p:nvSpPr>
        <p:spPr>
          <a:xfrm>
            <a:off x="995580" y="5531999"/>
            <a:ext cx="1902438" cy="830997"/>
          </a:xfrm>
          <a:prstGeom prst="rect">
            <a:avLst/>
          </a:prstGeom>
          <a:solidFill>
            <a:srgbClr val="FCB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L'integrazione digitale nel Progetto 4.0</a:t>
            </a:r>
            <a:endParaRPr lang="it-IT" sz="1600" b="1" dirty="0"/>
          </a:p>
        </p:txBody>
      </p:sp>
      <p:pic>
        <p:nvPicPr>
          <p:cNvPr id="12" name="Immagine 11">
            <a:hlinkClick r:id="rId17"/>
            <a:extLst>
              <a:ext uri="{FF2B5EF4-FFF2-40B4-BE49-F238E27FC236}">
                <a16:creationId xmlns:a16="http://schemas.microsoft.com/office/drawing/2014/main" id="{E9C28A8C-FA47-295A-1A0D-B6E2F198CA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7679" y="3596171"/>
            <a:ext cx="2167990" cy="16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BCC92A9-16B5-2A1C-3067-0A4C0A229FD9}"/>
              </a:ext>
            </a:extLst>
          </p:cNvPr>
          <p:cNvSpPr txBox="1"/>
          <p:nvPr/>
        </p:nvSpPr>
        <p:spPr>
          <a:xfrm>
            <a:off x="4547679" y="5824387"/>
            <a:ext cx="2167990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Ascoltare le persone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040" name="Picture 16" descr="I.CO.P.">
            <a:hlinkClick r:id="rId20"/>
            <a:extLst>
              <a:ext uri="{FF2B5EF4-FFF2-40B4-BE49-F238E27FC236}">
                <a16:creationId xmlns:a16="http://schemas.microsoft.com/office/drawing/2014/main" id="{05E2C9DF-5F7D-6881-A2E5-2FE82E69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00" y="340135"/>
            <a:ext cx="1623900" cy="16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24F398D-89E6-2674-2B3E-810E5DCA0B22}"/>
              </a:ext>
            </a:extLst>
          </p:cNvPr>
          <p:cNvSpPr txBox="1"/>
          <p:nvPr/>
        </p:nvSpPr>
        <p:spPr>
          <a:xfrm>
            <a:off x="6378400" y="2261229"/>
            <a:ext cx="1623900" cy="338554"/>
          </a:xfrm>
          <a:prstGeom prst="rect">
            <a:avLst/>
          </a:prstGeom>
          <a:solidFill>
            <a:srgbClr val="0123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ABDE"/>
                </a:solidFill>
                <a:hlinkClick r:id="rId22"/>
              </a:rPr>
              <a:t>ICOP Benefit</a:t>
            </a:r>
            <a:endParaRPr lang="it-IT" sz="1600" b="1" dirty="0">
              <a:solidFill>
                <a:srgbClr val="00ABDE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4AA8368-95C1-0128-97A0-7A5EA18DB68F}"/>
              </a:ext>
            </a:extLst>
          </p:cNvPr>
          <p:cNvSpPr txBox="1"/>
          <p:nvPr/>
        </p:nvSpPr>
        <p:spPr>
          <a:xfrm>
            <a:off x="838380" y="2138906"/>
            <a:ext cx="2216838" cy="584775"/>
          </a:xfrm>
          <a:prstGeom prst="rect">
            <a:avLst/>
          </a:prstGeom>
          <a:solidFill>
            <a:srgbClr val="39AC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La sostenibilità è il modello di business</a:t>
            </a:r>
          </a:p>
        </p:txBody>
      </p:sp>
    </p:spTree>
    <p:extLst>
      <p:ext uri="{BB962C8B-B14F-4D97-AF65-F5344CB8AC3E}">
        <p14:creationId xmlns:p14="http://schemas.microsoft.com/office/powerpoint/2010/main" val="235097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17840-BCD0-73AA-8B04-AFBF81ED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89FA171-5B1F-BA18-4715-CEB8DC96F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866" y="644480"/>
            <a:ext cx="10178268" cy="646331"/>
          </a:xfrm>
        </p:spPr>
        <p:txBody>
          <a:bodyPr/>
          <a:lstStyle/>
          <a:p>
            <a:r>
              <a:rPr lang="it-IT" sz="4000" dirty="0">
                <a:solidFill>
                  <a:srgbClr val="2B4276"/>
                </a:solidFill>
              </a:rPr>
              <a:t>2| AWARENESS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B060BE2-F4DF-68C5-6819-04E8543E6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27" y="646331"/>
            <a:ext cx="1933007" cy="6476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A95896-B635-3D83-4FAC-F2B232910228}"/>
              </a:ext>
            </a:extLst>
          </p:cNvPr>
          <p:cNvSpPr txBox="1"/>
          <p:nvPr/>
        </p:nvSpPr>
        <p:spPr>
          <a:xfrm>
            <a:off x="1006866" y="1782395"/>
            <a:ext cx="5637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Il progetto </a:t>
            </a:r>
            <a:r>
              <a:rPr lang="it-IT" sz="1600" b="1" dirty="0">
                <a:solidFill>
                  <a:srgbClr val="2B4276"/>
                </a:solidFill>
                <a:latin typeface="Century Gothic" panose="020B0502020202020204" pitchFamily="34" charset="0"/>
                <a:hlinkClick r:id="rId4"/>
              </a:rPr>
              <a:t>«I 100 luoghi di Industria 4.0 e della sostenibilità»</a:t>
            </a:r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  ha l’obiettivo di creare una rete di "living lab" (rappresentati in primis dalle imprese, dai laboratori universitari, centri di ricerca, co-working e luoghi di innovazione) in grado di costituire concreti esempi di applicazioni di Industria 4.0 e di sostenibilità.</a:t>
            </a: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Attraverso la creazione del network si intende far "toccare con mano" soluzioni e modelli adottati in particolare da piccole e medie imprese per creare un vasto processo di diffusione di conoscenza e di emulazione presso le imprese della nostra regione.</a:t>
            </a:r>
          </a:p>
          <a:p>
            <a:endParaRPr lang="it-IT" sz="1600" dirty="0">
              <a:solidFill>
                <a:srgbClr val="2B4276"/>
              </a:solidFill>
              <a:latin typeface="Century Gothic" panose="020B0502020202020204" pitchFamily="34" charset="0"/>
            </a:endParaRPr>
          </a:p>
          <a:p>
            <a:r>
              <a:rPr lang="it-IT" sz="1600" dirty="0">
                <a:solidFill>
                  <a:srgbClr val="2B4276"/>
                </a:solidFill>
                <a:latin typeface="Century Gothic" panose="020B0502020202020204" pitchFamily="34" charset="0"/>
              </a:rPr>
              <a:t>Con una cadenza mensile è in atto un roadshow nelle fabbriche vetrina, che costituisce un’occasione di visibilità importante per l’azienda ospitante, ma al tempo stesso consente di rappresentare un sistema regionale altamente evoluto.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739491-CF44-76E3-4460-BD5296507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20366" r="20336" b="19719"/>
          <a:stretch/>
        </p:blipFill>
        <p:spPr>
          <a:xfrm>
            <a:off x="6842147" y="2604552"/>
            <a:ext cx="43429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995B0-913F-DF58-8419-6234E7CC4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4A308A4-BBE0-BF24-EA97-ED09BF091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12192000" cy="57023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D8438E-0A8E-BA19-EBF9-7842E739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4" y="217806"/>
            <a:ext cx="2334256" cy="72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F017078-BCE6-92B3-02CE-00C3E0060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7806"/>
            <a:ext cx="1435097" cy="720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49F3677-3EAB-6EE6-4AB9-578B9EE6B97D}"/>
              </a:ext>
            </a:extLst>
          </p:cNvPr>
          <p:cNvSpPr/>
          <p:nvPr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2C41D1C-1103-65F9-DBC3-9AAE19C56A63}"/>
              </a:ext>
            </a:extLst>
          </p:cNvPr>
          <p:cNvSpPr/>
          <p:nvPr/>
        </p:nvSpPr>
        <p:spPr>
          <a:xfrm>
            <a:off x="0" y="2115000"/>
            <a:ext cx="6096000" cy="26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BB7CD8-A7CA-0759-5861-0BD04AE5F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24" y="6029999"/>
            <a:ext cx="2070003" cy="8280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B34F758-BF85-B62B-BF5A-1E2577CA6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27" y="6181600"/>
            <a:ext cx="2420689" cy="52479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716455-C4F3-3CCA-4229-D8B7FB181B5C}"/>
              </a:ext>
            </a:extLst>
          </p:cNvPr>
          <p:cNvSpPr txBox="1"/>
          <p:nvPr/>
        </p:nvSpPr>
        <p:spPr>
          <a:xfrm>
            <a:off x="426184" y="2584925"/>
            <a:ext cx="56698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it-IT" sz="4000" b="1" dirty="0">
                <a:solidFill>
                  <a:srgbClr val="02428A"/>
                </a:solidFill>
              </a:rPr>
              <a:t>SCOPRI IL PROGETTO </a:t>
            </a:r>
          </a:p>
          <a:p>
            <a:pPr marR="0" rtl="0"/>
            <a:r>
              <a:rPr lang="it-IT" sz="3000" b="1" dirty="0">
                <a:solidFill>
                  <a:srgbClr val="02428A"/>
                </a:solidFill>
              </a:rPr>
              <a:t>«I 100 LUOGHI DI INDUSTRIA 4.0 </a:t>
            </a:r>
          </a:p>
          <a:p>
            <a:pPr marR="0" rtl="0"/>
            <a:r>
              <a:rPr lang="it-IT" sz="3000" b="1" dirty="0">
                <a:solidFill>
                  <a:srgbClr val="02428A"/>
                </a:solidFill>
              </a:rPr>
              <a:t>E DELLA SOSTENIBILITÀ»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BB114F8-0F41-1E11-6528-5464BDBCDC80}"/>
              </a:ext>
            </a:extLst>
          </p:cNvPr>
          <p:cNvSpPr txBox="1"/>
          <p:nvPr/>
        </p:nvSpPr>
        <p:spPr>
          <a:xfrm>
            <a:off x="6096000" y="6305499"/>
            <a:ext cx="117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it-IT" sz="1200" b="1" dirty="0">
                <a:solidFill>
                  <a:srgbClr val="02428A"/>
                </a:solidFill>
              </a:rPr>
              <a:t>Partners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B70C26B2-167F-84E9-79E6-8510D9A95055}"/>
              </a:ext>
            </a:extLst>
          </p:cNvPr>
          <p:cNvSpPr/>
          <p:nvPr/>
        </p:nvSpPr>
        <p:spPr>
          <a:xfrm>
            <a:off x="4926000" y="1484999"/>
            <a:ext cx="2340000" cy="1260000"/>
          </a:xfrm>
          <a:prstGeom prst="ellipse">
            <a:avLst/>
          </a:prstGeom>
          <a:solidFill>
            <a:srgbClr val="02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FBDF320-2DA5-8778-718B-5EC9FD553AF4}"/>
              </a:ext>
            </a:extLst>
          </p:cNvPr>
          <p:cNvSpPr txBox="1"/>
          <p:nvPr/>
        </p:nvSpPr>
        <p:spPr>
          <a:xfrm>
            <a:off x="4926000" y="1847761"/>
            <a:ext cx="23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Visita il sito web: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100luoghi.industria40veneto.it</a:t>
            </a:r>
            <a:endParaRPr lang="it-I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6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Widescreen</PresentationFormat>
  <Paragraphs>212</Paragraphs>
  <Slides>22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Karla</vt:lpstr>
      <vt:lpstr>Roboto</vt:lpstr>
      <vt:lpstr>Wingdings</vt:lpstr>
      <vt:lpstr>Tema di Office</vt:lpstr>
      <vt:lpstr>LE ATTIVITÀ DEL DIH  VENETO</vt:lpstr>
      <vt:lpstr>Presentazione standard di PowerPoint</vt:lpstr>
      <vt:lpstr>Presentazione standard di PowerPoint</vt:lpstr>
      <vt:lpstr>TRE AMBITI</vt:lpstr>
      <vt:lpstr>Presentazione standard di PowerPoint</vt:lpstr>
      <vt:lpstr>2021 - Fabbriche Vetrina: paradigmi per una nuova managerialità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NUMERI 20-24  AWARENESS</vt:lpstr>
      <vt:lpstr>Presentazione standard di PowerPoint</vt:lpstr>
      <vt:lpstr>I NOSTRI NUMERI - SERVIZI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DIH VENETO</dc:title>
  <dc:creator>Miotto Stefano</dc:creator>
  <cp:lastModifiedBy>Miotto Stefano</cp:lastModifiedBy>
  <cp:revision>175</cp:revision>
  <dcterms:created xsi:type="dcterms:W3CDTF">2022-10-21T13:17:55Z</dcterms:created>
  <dcterms:modified xsi:type="dcterms:W3CDTF">2025-11-13T08:29:01Z</dcterms:modified>
</cp:coreProperties>
</file>