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33"/>
  </p:notesMasterIdLst>
  <p:handoutMasterIdLst>
    <p:handoutMasterId r:id="rId34"/>
  </p:handoutMasterIdLst>
  <p:sldIdLst>
    <p:sldId id="281" r:id="rId5"/>
    <p:sldId id="355" r:id="rId6"/>
    <p:sldId id="353" r:id="rId7"/>
    <p:sldId id="284" r:id="rId8"/>
    <p:sldId id="360" r:id="rId9"/>
    <p:sldId id="361" r:id="rId10"/>
    <p:sldId id="362" r:id="rId11"/>
    <p:sldId id="363" r:id="rId12"/>
    <p:sldId id="364" r:id="rId13"/>
    <p:sldId id="365" r:id="rId14"/>
    <p:sldId id="366" r:id="rId15"/>
    <p:sldId id="378" r:id="rId16"/>
    <p:sldId id="379" r:id="rId17"/>
    <p:sldId id="380" r:id="rId18"/>
    <p:sldId id="382" r:id="rId19"/>
    <p:sldId id="788" r:id="rId20"/>
    <p:sldId id="370" r:id="rId21"/>
    <p:sldId id="371" r:id="rId22"/>
    <p:sldId id="372" r:id="rId23"/>
    <p:sldId id="373" r:id="rId24"/>
    <p:sldId id="367" r:id="rId25"/>
    <p:sldId id="789" r:id="rId26"/>
    <p:sldId id="368" r:id="rId27"/>
    <p:sldId id="375" r:id="rId28"/>
    <p:sldId id="374" r:id="rId29"/>
    <p:sldId id="369" r:id="rId30"/>
    <p:sldId id="790" r:id="rId31"/>
    <p:sldId id="359" r:id="rId32"/>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60" userDrawn="1">
          <p15:clr>
            <a:srgbClr val="A4A3A4"/>
          </p15:clr>
        </p15:guide>
        <p15:guide id="2" pos="7392"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6478A"/>
    <a:srgbClr val="D146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autoAdjust="0"/>
  </p:normalViewPr>
  <p:slideViewPr>
    <p:cSldViewPr snapToGrid="0">
      <p:cViewPr varScale="1">
        <p:scale>
          <a:sx n="111" d="100"/>
          <a:sy n="111" d="100"/>
        </p:scale>
        <p:origin x="480" y="96"/>
      </p:cViewPr>
      <p:guideLst>
        <p:guide pos="360"/>
        <p:guide pos="7392"/>
        <p:guide orient="horz" pos="2160"/>
      </p:guideLst>
    </p:cSldViewPr>
  </p:slideViewPr>
  <p:outlineViewPr>
    <p:cViewPr>
      <p:scale>
        <a:sx n="33" d="100"/>
        <a:sy n="33" d="100"/>
      </p:scale>
      <p:origin x="0" y="-264"/>
    </p:cViewPr>
  </p:outlineViewPr>
  <p:notesTextViewPr>
    <p:cViewPr>
      <p:scale>
        <a:sx n="1" d="1"/>
        <a:sy n="1" d="1"/>
      </p:scale>
      <p:origin x="0" y="0"/>
    </p:cViewPr>
  </p:notesTextViewPr>
  <p:sorterViewPr>
    <p:cViewPr>
      <p:scale>
        <a:sx n="100" d="100"/>
        <a:sy n="100" d="100"/>
      </p:scale>
      <p:origin x="0" y="-480"/>
    </p:cViewPr>
  </p:sorterViewPr>
  <p:notesViewPr>
    <p:cSldViewPr snapToGrid="0">
      <p:cViewPr varScale="1">
        <p:scale>
          <a:sx n="88" d="100"/>
          <a:sy n="88" d="100"/>
        </p:scale>
        <p:origin x="379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ianp\Desktop\GIAN%20PIETRO\LAVORO\SIAV%20Spa\PRESENTAZIONI\MATURITA'%20DIGITALE\Dati%20per%20area%20processi%20e%20operativ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ianp\Desktop\GIAN%20PIETRO\LAVORO\SIAV%20Spa\PRESENTAZIONI\MATURITA'%20DIGITALE\Dati%20per%20area%20processi%20e%20operativ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dirty="0">
                <a:latin typeface="Calibri" panose="020F0502020204030204" pitchFamily="34" charset="0"/>
                <a:ea typeface="Calibri" panose="020F0502020204030204" pitchFamily="34" charset="0"/>
                <a:cs typeface="Calibri" panose="020F0502020204030204" pitchFamily="34" charset="0"/>
              </a:rPr>
              <a:t>Livello di maturità</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radarChart>
        <c:radarStyle val="marker"/>
        <c:varyColors val="0"/>
        <c:ser>
          <c:idx val="0"/>
          <c:order val="0"/>
          <c:tx>
            <c:strRef>
              <c:f>Foglio1!$B$1</c:f>
              <c:strCache>
                <c:ptCount val="1"/>
                <c:pt idx="0">
                  <c:v>Livello di maturità</c:v>
                </c:pt>
              </c:strCache>
            </c:strRef>
          </c:tx>
          <c:spPr>
            <a:ln w="28575" cap="rnd">
              <a:solidFill>
                <a:schemeClr val="accent1"/>
              </a:solidFill>
              <a:round/>
            </a:ln>
            <a:effectLst/>
          </c:spPr>
          <c:marker>
            <c:symbol val="none"/>
          </c:marker>
          <c:cat>
            <c:strRef>
              <c:f>Foglio1!$A$2:$A$9</c:f>
              <c:strCache>
                <c:ptCount val="8"/>
                <c:pt idx="0">
                  <c:v>Qualità</c:v>
                </c:pt>
                <c:pt idx="1">
                  <c:v>Produzione</c:v>
                </c:pt>
                <c:pt idx="2">
                  <c:v>Logistica</c:v>
                </c:pt>
                <c:pt idx="3">
                  <c:v>Manutenzione</c:v>
                </c:pt>
                <c:pt idx="4">
                  <c:v>Proegettazione</c:v>
                </c:pt>
                <c:pt idx="5">
                  <c:v>Risorse Umane</c:v>
                </c:pt>
                <c:pt idx="6">
                  <c:v>Supply Chain</c:v>
                </c:pt>
                <c:pt idx="7">
                  <c:v>Marketing e Vendite</c:v>
                </c:pt>
              </c:strCache>
            </c:strRef>
          </c:cat>
          <c:val>
            <c:numRef>
              <c:f>Foglio1!$B$2:$B$9</c:f>
              <c:numCache>
                <c:formatCode>General</c:formatCode>
                <c:ptCount val="8"/>
                <c:pt idx="0">
                  <c:v>4.45</c:v>
                </c:pt>
                <c:pt idx="1">
                  <c:v>3.7</c:v>
                </c:pt>
                <c:pt idx="2">
                  <c:v>3.6</c:v>
                </c:pt>
                <c:pt idx="3">
                  <c:v>3</c:v>
                </c:pt>
                <c:pt idx="4">
                  <c:v>2.9</c:v>
                </c:pt>
                <c:pt idx="5">
                  <c:v>2.8</c:v>
                </c:pt>
                <c:pt idx="6">
                  <c:v>2.6</c:v>
                </c:pt>
                <c:pt idx="7">
                  <c:v>2.2999999999999998</c:v>
                </c:pt>
              </c:numCache>
            </c:numRef>
          </c:val>
          <c:extLst>
            <c:ext xmlns:c16="http://schemas.microsoft.com/office/drawing/2014/chart" uri="{C3380CC4-5D6E-409C-BE32-E72D297353CC}">
              <c16:uniqueId val="{00000000-E586-4260-AFCE-EA22357F3354}"/>
            </c:ext>
          </c:extLst>
        </c:ser>
        <c:dLbls>
          <c:showLegendKey val="0"/>
          <c:showVal val="0"/>
          <c:showCatName val="0"/>
          <c:showSerName val="0"/>
          <c:showPercent val="0"/>
          <c:showBubbleSize val="0"/>
        </c:dLbls>
        <c:axId val="536347280"/>
        <c:axId val="536344880"/>
      </c:radarChart>
      <c:catAx>
        <c:axId val="536347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mn-cs"/>
              </a:defRPr>
            </a:pPr>
            <a:endParaRPr lang="it-IT"/>
          </a:p>
        </c:txPr>
        <c:crossAx val="536344880"/>
        <c:crosses val="autoZero"/>
        <c:auto val="1"/>
        <c:lblAlgn val="ctr"/>
        <c:lblOffset val="100"/>
        <c:noMultiLvlLbl val="0"/>
      </c:catAx>
      <c:valAx>
        <c:axId val="536344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mn-cs"/>
              </a:defRPr>
            </a:pPr>
            <a:endParaRPr lang="it-IT"/>
          </a:p>
        </c:txPr>
        <c:crossAx val="5363472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dirty="0">
                <a:latin typeface="Calibri" panose="020F0502020204030204" pitchFamily="34" charset="0"/>
                <a:ea typeface="Calibri" panose="020F0502020204030204" pitchFamily="34" charset="0"/>
                <a:cs typeface="Calibri" panose="020F0502020204030204" pitchFamily="34" charset="0"/>
              </a:rPr>
              <a:t>Livello di maturità</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radarChart>
        <c:radarStyle val="marker"/>
        <c:varyColors val="0"/>
        <c:ser>
          <c:idx val="0"/>
          <c:order val="0"/>
          <c:tx>
            <c:strRef>
              <c:f>Foglio1!$B$12</c:f>
              <c:strCache>
                <c:ptCount val="1"/>
                <c:pt idx="0">
                  <c:v>Livello di maturità</c:v>
                </c:pt>
              </c:strCache>
            </c:strRef>
          </c:tx>
          <c:spPr>
            <a:ln w="28575" cap="rnd">
              <a:solidFill>
                <a:schemeClr val="accent1"/>
              </a:solidFill>
              <a:round/>
            </a:ln>
            <a:effectLst/>
          </c:spPr>
          <c:marker>
            <c:symbol val="none"/>
          </c:marker>
          <c:cat>
            <c:strRef>
              <c:f>Foglio1!$A$13:$A$16</c:f>
              <c:strCache>
                <c:ptCount val="4"/>
                <c:pt idx="0">
                  <c:v>Organizzazione</c:v>
                </c:pt>
                <c:pt idx="1">
                  <c:v>Controllo</c:v>
                </c:pt>
                <c:pt idx="2">
                  <c:v>Esecuzione</c:v>
                </c:pt>
                <c:pt idx="3">
                  <c:v>Tecnologia</c:v>
                </c:pt>
              </c:strCache>
            </c:strRef>
          </c:cat>
          <c:val>
            <c:numRef>
              <c:f>Foglio1!$B$13:$B$16</c:f>
              <c:numCache>
                <c:formatCode>General</c:formatCode>
                <c:ptCount val="4"/>
                <c:pt idx="0">
                  <c:v>3.8</c:v>
                </c:pt>
                <c:pt idx="1">
                  <c:v>3.5</c:v>
                </c:pt>
                <c:pt idx="2">
                  <c:v>3.4</c:v>
                </c:pt>
                <c:pt idx="3">
                  <c:v>2.9</c:v>
                </c:pt>
              </c:numCache>
            </c:numRef>
          </c:val>
          <c:extLst>
            <c:ext xmlns:c16="http://schemas.microsoft.com/office/drawing/2014/chart" uri="{C3380CC4-5D6E-409C-BE32-E72D297353CC}">
              <c16:uniqueId val="{00000000-B2CB-436C-B9E3-C3AAACC3AD19}"/>
            </c:ext>
          </c:extLst>
        </c:ser>
        <c:dLbls>
          <c:showLegendKey val="0"/>
          <c:showVal val="0"/>
          <c:showCatName val="0"/>
          <c:showSerName val="0"/>
          <c:showPercent val="0"/>
          <c:showBubbleSize val="0"/>
        </c:dLbls>
        <c:axId val="854781072"/>
        <c:axId val="854782992"/>
      </c:radarChart>
      <c:catAx>
        <c:axId val="85478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mn-cs"/>
              </a:defRPr>
            </a:pPr>
            <a:endParaRPr lang="it-IT"/>
          </a:p>
        </c:txPr>
        <c:crossAx val="854782992"/>
        <c:crosses val="autoZero"/>
        <c:auto val="1"/>
        <c:lblAlgn val="ctr"/>
        <c:lblOffset val="100"/>
        <c:noMultiLvlLbl val="0"/>
      </c:catAx>
      <c:valAx>
        <c:axId val="854782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mn-cs"/>
              </a:defRPr>
            </a:pPr>
            <a:endParaRPr lang="it-IT"/>
          </a:p>
        </c:txPr>
        <c:crossAx val="8547810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mn-cs"/>
              </a:defRPr>
            </a:pPr>
            <a:r>
              <a:rPr lang="en-US" sz="1800" baseline="0" dirty="0" err="1">
                <a:solidFill>
                  <a:srgbClr val="16478A"/>
                </a:solidFill>
                <a:latin typeface="Calibri" panose="020F0502020204030204" pitchFamily="34" charset="0"/>
              </a:rPr>
              <a:t>Analisi</a:t>
            </a:r>
            <a:r>
              <a:rPr lang="en-US" sz="1800" baseline="0" dirty="0">
                <a:solidFill>
                  <a:srgbClr val="16478A"/>
                </a:solidFill>
                <a:latin typeface="Calibri" panose="020F0502020204030204" pitchFamily="34" charset="0"/>
              </a:rPr>
              <a:t> </a:t>
            </a:r>
            <a:r>
              <a:rPr lang="en-US" sz="1800" baseline="0" dirty="0" err="1">
                <a:solidFill>
                  <a:srgbClr val="16478A"/>
                </a:solidFill>
                <a:latin typeface="Calibri" panose="020F0502020204030204" pitchFamily="34" charset="0"/>
              </a:rPr>
              <a:t>dei</a:t>
            </a:r>
            <a:r>
              <a:rPr lang="en-US" sz="1800" baseline="0" dirty="0">
                <a:solidFill>
                  <a:srgbClr val="16478A"/>
                </a:solidFill>
                <a:latin typeface="Calibri" panose="020F0502020204030204" pitchFamily="34" charset="0"/>
              </a:rPr>
              <a:t> </a:t>
            </a:r>
            <a:r>
              <a:rPr lang="en-US" sz="1800" baseline="0" dirty="0" err="1">
                <a:solidFill>
                  <a:srgbClr val="16478A"/>
                </a:solidFill>
                <a:latin typeface="Calibri" panose="020F0502020204030204" pitchFamily="34" charset="0"/>
              </a:rPr>
              <a:t>processi</a:t>
            </a:r>
            <a:r>
              <a:rPr lang="en-US" sz="1800" baseline="0" dirty="0">
                <a:solidFill>
                  <a:srgbClr val="16478A"/>
                </a:solidFill>
                <a:latin typeface="Calibri" panose="020F0502020204030204" pitchFamily="34" charset="0"/>
              </a:rPr>
              <a:t> </a:t>
            </a:r>
            <a:r>
              <a:rPr lang="en-US" sz="1800" baseline="0" dirty="0" err="1">
                <a:solidFill>
                  <a:srgbClr val="16478A"/>
                </a:solidFill>
                <a:latin typeface="Calibri" panose="020F0502020204030204" pitchFamily="34" charset="0"/>
              </a:rPr>
              <a:t>aziendali</a:t>
            </a:r>
            <a:endParaRPr lang="en-US" sz="1800" baseline="0" dirty="0">
              <a:solidFill>
                <a:srgbClr val="16478A"/>
              </a:solidFill>
              <a:latin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mn-cs"/>
            </a:defRPr>
          </a:pPr>
          <a:endParaRPr lang="en-US"/>
        </a:p>
      </c:txPr>
    </c:title>
    <c:autoTitleDeleted val="0"/>
    <c:plotArea>
      <c:layout/>
      <c:radarChart>
        <c:radarStyle val="marker"/>
        <c:varyColors val="0"/>
        <c:ser>
          <c:idx val="0"/>
          <c:order val="0"/>
          <c:tx>
            <c:strRef>
              <c:f>Foglio1!$B$1</c:f>
              <c:strCache>
                <c:ptCount val="1"/>
                <c:pt idx="0">
                  <c:v>Serie 1</c:v>
                </c:pt>
              </c:strCache>
            </c:strRef>
          </c:tx>
          <c:spPr>
            <a:ln w="28575" cap="rnd">
              <a:solidFill>
                <a:schemeClr val="accent1"/>
              </a:solidFill>
              <a:round/>
            </a:ln>
            <a:effectLst/>
          </c:spPr>
          <c:marker>
            <c:symbol val="none"/>
          </c:marker>
          <c:cat>
            <c:strRef>
              <c:f>Foglio1!$A$2:$A$9</c:f>
              <c:strCache>
                <c:ptCount val="8"/>
                <c:pt idx="0">
                  <c:v>Qualità</c:v>
                </c:pt>
                <c:pt idx="1">
                  <c:v>Produzione</c:v>
                </c:pt>
                <c:pt idx="2">
                  <c:v>Logistica</c:v>
                </c:pt>
                <c:pt idx="3">
                  <c:v>Manutenzione</c:v>
                </c:pt>
                <c:pt idx="4">
                  <c:v>Progettazione</c:v>
                </c:pt>
                <c:pt idx="5">
                  <c:v>Risorse Umane</c:v>
                </c:pt>
                <c:pt idx="6">
                  <c:v>Supply chain</c:v>
                </c:pt>
                <c:pt idx="7">
                  <c:v>Marketing - Vendite</c:v>
                </c:pt>
              </c:strCache>
            </c:strRef>
          </c:cat>
          <c:val>
            <c:numRef>
              <c:f>Foglio1!$B$2:$B$9</c:f>
              <c:numCache>
                <c:formatCode>General</c:formatCode>
                <c:ptCount val="8"/>
                <c:pt idx="0">
                  <c:v>4.45</c:v>
                </c:pt>
                <c:pt idx="1">
                  <c:v>3.8</c:v>
                </c:pt>
                <c:pt idx="2">
                  <c:v>3.7</c:v>
                </c:pt>
                <c:pt idx="3">
                  <c:v>2.9</c:v>
                </c:pt>
                <c:pt idx="4">
                  <c:v>2.8</c:v>
                </c:pt>
                <c:pt idx="5">
                  <c:v>2.7</c:v>
                </c:pt>
                <c:pt idx="6">
                  <c:v>2.6</c:v>
                </c:pt>
                <c:pt idx="7">
                  <c:v>2.2599999999999998</c:v>
                </c:pt>
              </c:numCache>
            </c:numRef>
          </c:val>
          <c:extLst>
            <c:ext xmlns:c16="http://schemas.microsoft.com/office/drawing/2014/chart" uri="{C3380CC4-5D6E-409C-BE32-E72D297353CC}">
              <c16:uniqueId val="{00000000-C8CD-480E-88EC-B4859EE2BBB3}"/>
            </c:ext>
          </c:extLst>
        </c:ser>
        <c:dLbls>
          <c:showLegendKey val="0"/>
          <c:showVal val="0"/>
          <c:showCatName val="0"/>
          <c:showSerName val="0"/>
          <c:showPercent val="0"/>
          <c:showBubbleSize val="0"/>
        </c:dLbls>
        <c:axId val="1274659391"/>
        <c:axId val="1274661311"/>
      </c:radarChart>
      <c:catAx>
        <c:axId val="1274659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mn-cs"/>
              </a:defRPr>
            </a:pPr>
            <a:endParaRPr lang="it-IT"/>
          </a:p>
        </c:txPr>
        <c:crossAx val="1274661311"/>
        <c:crosses val="autoZero"/>
        <c:auto val="1"/>
        <c:lblAlgn val="ctr"/>
        <c:lblOffset val="100"/>
        <c:noMultiLvlLbl val="0"/>
      </c:catAx>
      <c:valAx>
        <c:axId val="1274661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mn-cs"/>
              </a:defRPr>
            </a:pPr>
            <a:endParaRPr lang="it-IT"/>
          </a:p>
        </c:txPr>
        <c:crossAx val="127465939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9EB018AA-DEA7-448F-AE2F-C3D13A0F02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a:extLst>
              <a:ext uri="{FF2B5EF4-FFF2-40B4-BE49-F238E27FC236}">
                <a16:creationId xmlns:a16="http://schemas.microsoft.com/office/drawing/2014/main" id="{DFB87A71-96EB-4108-95A3-855A4C3601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702317D-2C04-42D6-AAF3-986A70D9BBDE}" type="datetime1">
              <a:rPr lang="it-IT" smtClean="0"/>
              <a:t>13/11/2025</a:t>
            </a:fld>
            <a:endParaRPr lang="it-IT" dirty="0"/>
          </a:p>
        </p:txBody>
      </p:sp>
      <p:sp>
        <p:nvSpPr>
          <p:cNvPr id="4" name="Segnaposto piè di pagina 3">
            <a:extLst>
              <a:ext uri="{FF2B5EF4-FFF2-40B4-BE49-F238E27FC236}">
                <a16:creationId xmlns:a16="http://schemas.microsoft.com/office/drawing/2014/main" id="{9445591A-E83D-4F8A-B064-12B29D3154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a:extLst>
              <a:ext uri="{FF2B5EF4-FFF2-40B4-BE49-F238E27FC236}">
                <a16:creationId xmlns:a16="http://schemas.microsoft.com/office/drawing/2014/main" id="{97AF2308-535F-471C-9423-3467454C92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661E857-36B8-43F1-9D87-FE508167BCE3}" type="slidenum">
              <a:rPr lang="it-IT" smtClean="0"/>
              <a:t>‹N›</a:t>
            </a:fld>
            <a:endParaRPr lang="it-IT"/>
          </a:p>
        </p:txBody>
      </p:sp>
    </p:spTree>
    <p:extLst>
      <p:ext uri="{BB962C8B-B14F-4D97-AF65-F5344CB8AC3E}">
        <p14:creationId xmlns:p14="http://schemas.microsoft.com/office/powerpoint/2010/main" val="14002314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0C929-C411-4018-9CFF-8790CC498C57}" type="datetime1">
              <a:rPr lang="it-IT" smtClean="0"/>
              <a:pPr/>
              <a:t>13/11/2025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lo stile del titolo</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CFAAAB6-A2C6-4A85-A3A1-98EFBA61C967}" type="slidenum">
              <a:rPr lang="it-IT" noProof="0" smtClean="0"/>
              <a:t>‹N›</a:t>
            </a:fld>
            <a:endParaRPr lang="it-IT" noProof="0"/>
          </a:p>
        </p:txBody>
      </p:sp>
    </p:spTree>
    <p:extLst>
      <p:ext uri="{BB962C8B-B14F-4D97-AF65-F5344CB8AC3E}">
        <p14:creationId xmlns:p14="http://schemas.microsoft.com/office/powerpoint/2010/main" val="20767529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b="0" i="0">
              <a:effectLst/>
              <a:latin typeface="Segoe UI" panose="020B0502040204020203" pitchFamily="34" charset="0"/>
            </a:endParaRPr>
          </a:p>
          <a:p>
            <a:pPr rtl="0"/>
            <a:r>
              <a:rPr lang="it-IT"/>
              <a:t>ID=d924773e-9a16-4d6d-9803-8cb819e99682
Recipe=text_billboard
Type=TextOnly
Variant=0
FamilyID=AccentBoxWalbaum_Zero</a:t>
            </a:r>
          </a:p>
        </p:txBody>
      </p:sp>
      <p:sp>
        <p:nvSpPr>
          <p:cNvPr id="4" name="Segnaposto numero diapositiva 3"/>
          <p:cNvSpPr>
            <a:spLocks noGrp="1"/>
          </p:cNvSpPr>
          <p:nvPr>
            <p:ph type="sldNum" sz="quarter" idx="5"/>
          </p:nvPr>
        </p:nvSpPr>
        <p:spPr/>
        <p:txBody>
          <a:bodyPr rtlCol="0"/>
          <a:lstStyle/>
          <a:p>
            <a:pPr rtl="0"/>
            <a:fld id="{8EAA36B1-75F6-458C-B388-8BC01E9857C8}" type="slidenum">
              <a:rPr lang="it-IT" smtClean="0"/>
              <a:t>1</a:t>
            </a:fld>
            <a:endParaRPr lang="it-IT"/>
          </a:p>
        </p:txBody>
      </p:sp>
    </p:spTree>
    <p:extLst>
      <p:ext uri="{BB962C8B-B14F-4D97-AF65-F5344CB8AC3E}">
        <p14:creationId xmlns:p14="http://schemas.microsoft.com/office/powerpoint/2010/main" val="27032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10</a:t>
            </a:fld>
            <a:endParaRPr lang="it-IT"/>
          </a:p>
        </p:txBody>
      </p:sp>
    </p:spTree>
    <p:extLst>
      <p:ext uri="{BB962C8B-B14F-4D97-AF65-F5344CB8AC3E}">
        <p14:creationId xmlns:p14="http://schemas.microsoft.com/office/powerpoint/2010/main" val="1764527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11</a:t>
            </a:fld>
            <a:endParaRPr lang="it-IT"/>
          </a:p>
        </p:txBody>
      </p:sp>
    </p:spTree>
    <p:extLst>
      <p:ext uri="{BB962C8B-B14F-4D97-AF65-F5344CB8AC3E}">
        <p14:creationId xmlns:p14="http://schemas.microsoft.com/office/powerpoint/2010/main" val="2516107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12</a:t>
            </a:fld>
            <a:endParaRPr lang="it-IT"/>
          </a:p>
        </p:txBody>
      </p:sp>
    </p:spTree>
    <p:extLst>
      <p:ext uri="{BB962C8B-B14F-4D97-AF65-F5344CB8AC3E}">
        <p14:creationId xmlns:p14="http://schemas.microsoft.com/office/powerpoint/2010/main" val="2991192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13</a:t>
            </a:fld>
            <a:endParaRPr lang="it-IT"/>
          </a:p>
        </p:txBody>
      </p:sp>
    </p:spTree>
    <p:extLst>
      <p:ext uri="{BB962C8B-B14F-4D97-AF65-F5344CB8AC3E}">
        <p14:creationId xmlns:p14="http://schemas.microsoft.com/office/powerpoint/2010/main" val="1371089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14</a:t>
            </a:fld>
            <a:endParaRPr lang="it-IT"/>
          </a:p>
        </p:txBody>
      </p:sp>
    </p:spTree>
    <p:extLst>
      <p:ext uri="{BB962C8B-B14F-4D97-AF65-F5344CB8AC3E}">
        <p14:creationId xmlns:p14="http://schemas.microsoft.com/office/powerpoint/2010/main" val="2530940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15</a:t>
            </a:fld>
            <a:endParaRPr lang="it-IT"/>
          </a:p>
        </p:txBody>
      </p:sp>
    </p:spTree>
    <p:extLst>
      <p:ext uri="{BB962C8B-B14F-4D97-AF65-F5344CB8AC3E}">
        <p14:creationId xmlns:p14="http://schemas.microsoft.com/office/powerpoint/2010/main" val="2475725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16</a:t>
            </a:fld>
            <a:endParaRPr lang="it-IT"/>
          </a:p>
        </p:txBody>
      </p:sp>
    </p:spTree>
    <p:extLst>
      <p:ext uri="{BB962C8B-B14F-4D97-AF65-F5344CB8AC3E}">
        <p14:creationId xmlns:p14="http://schemas.microsoft.com/office/powerpoint/2010/main" val="1036162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17</a:t>
            </a:fld>
            <a:endParaRPr lang="it-IT"/>
          </a:p>
        </p:txBody>
      </p:sp>
    </p:spTree>
    <p:extLst>
      <p:ext uri="{BB962C8B-B14F-4D97-AF65-F5344CB8AC3E}">
        <p14:creationId xmlns:p14="http://schemas.microsoft.com/office/powerpoint/2010/main" val="486829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18</a:t>
            </a:fld>
            <a:endParaRPr lang="it-IT"/>
          </a:p>
        </p:txBody>
      </p:sp>
    </p:spTree>
    <p:extLst>
      <p:ext uri="{BB962C8B-B14F-4D97-AF65-F5344CB8AC3E}">
        <p14:creationId xmlns:p14="http://schemas.microsoft.com/office/powerpoint/2010/main" val="1093832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19</a:t>
            </a:fld>
            <a:endParaRPr lang="it-IT"/>
          </a:p>
        </p:txBody>
      </p:sp>
    </p:spTree>
    <p:extLst>
      <p:ext uri="{BB962C8B-B14F-4D97-AF65-F5344CB8AC3E}">
        <p14:creationId xmlns:p14="http://schemas.microsoft.com/office/powerpoint/2010/main" val="1173568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2</a:t>
            </a:fld>
            <a:endParaRPr lang="it-IT"/>
          </a:p>
        </p:txBody>
      </p:sp>
    </p:spTree>
    <p:extLst>
      <p:ext uri="{BB962C8B-B14F-4D97-AF65-F5344CB8AC3E}">
        <p14:creationId xmlns:p14="http://schemas.microsoft.com/office/powerpoint/2010/main" val="1739157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20</a:t>
            </a:fld>
            <a:endParaRPr lang="it-IT"/>
          </a:p>
        </p:txBody>
      </p:sp>
    </p:spTree>
    <p:extLst>
      <p:ext uri="{BB962C8B-B14F-4D97-AF65-F5344CB8AC3E}">
        <p14:creationId xmlns:p14="http://schemas.microsoft.com/office/powerpoint/2010/main" val="1842431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21</a:t>
            </a:fld>
            <a:endParaRPr lang="it-IT"/>
          </a:p>
        </p:txBody>
      </p:sp>
    </p:spTree>
    <p:extLst>
      <p:ext uri="{BB962C8B-B14F-4D97-AF65-F5344CB8AC3E}">
        <p14:creationId xmlns:p14="http://schemas.microsoft.com/office/powerpoint/2010/main" val="733754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22</a:t>
            </a:fld>
            <a:endParaRPr lang="it-IT"/>
          </a:p>
        </p:txBody>
      </p:sp>
    </p:spTree>
    <p:extLst>
      <p:ext uri="{BB962C8B-B14F-4D97-AF65-F5344CB8AC3E}">
        <p14:creationId xmlns:p14="http://schemas.microsoft.com/office/powerpoint/2010/main" val="3386581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23</a:t>
            </a:fld>
            <a:endParaRPr lang="it-IT"/>
          </a:p>
        </p:txBody>
      </p:sp>
    </p:spTree>
    <p:extLst>
      <p:ext uri="{BB962C8B-B14F-4D97-AF65-F5344CB8AC3E}">
        <p14:creationId xmlns:p14="http://schemas.microsoft.com/office/powerpoint/2010/main" val="1170546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24</a:t>
            </a:fld>
            <a:endParaRPr lang="it-IT"/>
          </a:p>
        </p:txBody>
      </p:sp>
    </p:spTree>
    <p:extLst>
      <p:ext uri="{BB962C8B-B14F-4D97-AF65-F5344CB8AC3E}">
        <p14:creationId xmlns:p14="http://schemas.microsoft.com/office/powerpoint/2010/main" val="2899533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25</a:t>
            </a:fld>
            <a:endParaRPr lang="it-IT"/>
          </a:p>
        </p:txBody>
      </p:sp>
    </p:spTree>
    <p:extLst>
      <p:ext uri="{BB962C8B-B14F-4D97-AF65-F5344CB8AC3E}">
        <p14:creationId xmlns:p14="http://schemas.microsoft.com/office/powerpoint/2010/main" val="2732550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26</a:t>
            </a:fld>
            <a:endParaRPr lang="it-IT"/>
          </a:p>
        </p:txBody>
      </p:sp>
    </p:spTree>
    <p:extLst>
      <p:ext uri="{BB962C8B-B14F-4D97-AF65-F5344CB8AC3E}">
        <p14:creationId xmlns:p14="http://schemas.microsoft.com/office/powerpoint/2010/main" val="2179201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27</a:t>
            </a:fld>
            <a:endParaRPr lang="it-IT"/>
          </a:p>
        </p:txBody>
      </p:sp>
    </p:spTree>
    <p:extLst>
      <p:ext uri="{BB962C8B-B14F-4D97-AF65-F5344CB8AC3E}">
        <p14:creationId xmlns:p14="http://schemas.microsoft.com/office/powerpoint/2010/main" val="321693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28</a:t>
            </a:fld>
            <a:endParaRPr lang="it-IT"/>
          </a:p>
        </p:txBody>
      </p:sp>
    </p:spTree>
    <p:extLst>
      <p:ext uri="{BB962C8B-B14F-4D97-AF65-F5344CB8AC3E}">
        <p14:creationId xmlns:p14="http://schemas.microsoft.com/office/powerpoint/2010/main" val="1368026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3</a:t>
            </a:fld>
            <a:endParaRPr lang="it-IT"/>
          </a:p>
        </p:txBody>
      </p:sp>
    </p:spTree>
    <p:extLst>
      <p:ext uri="{BB962C8B-B14F-4D97-AF65-F5344CB8AC3E}">
        <p14:creationId xmlns:p14="http://schemas.microsoft.com/office/powerpoint/2010/main" val="4005808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4</a:t>
            </a:fld>
            <a:endParaRPr lang="it-IT"/>
          </a:p>
        </p:txBody>
      </p:sp>
    </p:spTree>
    <p:extLst>
      <p:ext uri="{BB962C8B-B14F-4D97-AF65-F5344CB8AC3E}">
        <p14:creationId xmlns:p14="http://schemas.microsoft.com/office/powerpoint/2010/main" val="833643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5</a:t>
            </a:fld>
            <a:endParaRPr lang="it-IT"/>
          </a:p>
        </p:txBody>
      </p:sp>
    </p:spTree>
    <p:extLst>
      <p:ext uri="{BB962C8B-B14F-4D97-AF65-F5344CB8AC3E}">
        <p14:creationId xmlns:p14="http://schemas.microsoft.com/office/powerpoint/2010/main" val="708468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6</a:t>
            </a:fld>
            <a:endParaRPr lang="it-IT"/>
          </a:p>
        </p:txBody>
      </p:sp>
    </p:spTree>
    <p:extLst>
      <p:ext uri="{BB962C8B-B14F-4D97-AF65-F5344CB8AC3E}">
        <p14:creationId xmlns:p14="http://schemas.microsoft.com/office/powerpoint/2010/main" val="3641187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7</a:t>
            </a:fld>
            <a:endParaRPr lang="it-IT"/>
          </a:p>
        </p:txBody>
      </p:sp>
    </p:spTree>
    <p:extLst>
      <p:ext uri="{BB962C8B-B14F-4D97-AF65-F5344CB8AC3E}">
        <p14:creationId xmlns:p14="http://schemas.microsoft.com/office/powerpoint/2010/main" val="360376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8</a:t>
            </a:fld>
            <a:endParaRPr lang="it-IT"/>
          </a:p>
        </p:txBody>
      </p:sp>
    </p:spTree>
    <p:extLst>
      <p:ext uri="{BB962C8B-B14F-4D97-AF65-F5344CB8AC3E}">
        <p14:creationId xmlns:p14="http://schemas.microsoft.com/office/powerpoint/2010/main" val="3211775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CFAAAB6-A2C6-4A85-A3A1-98EFBA61C967}" type="slidenum">
              <a:rPr lang="it-IT" smtClean="0"/>
              <a:t>9</a:t>
            </a:fld>
            <a:endParaRPr lang="it-IT"/>
          </a:p>
        </p:txBody>
      </p:sp>
    </p:spTree>
    <p:extLst>
      <p:ext uri="{BB962C8B-B14F-4D97-AF65-F5344CB8AC3E}">
        <p14:creationId xmlns:p14="http://schemas.microsoft.com/office/powerpoint/2010/main" val="1776940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useBgFill="1">
        <p:nvSpPr>
          <p:cNvPr id="7" name="Rettangolo 6">
            <a:extLst>
              <a:ext uri="{FF2B5EF4-FFF2-40B4-BE49-F238E27FC236}">
                <a16:creationId xmlns:a16="http://schemas.microsoft.com/office/drawing/2014/main" id="{BC5C50C9-5CB7-4938-BEDF-DD2FC7529FA9}"/>
              </a:ext>
            </a:extLst>
          </p:cNvPr>
          <p:cNvSpPr/>
          <p:nvPr userDrawn="1"/>
        </p:nvSpPr>
        <p:spPr>
          <a:xfrm>
            <a:off x="1524000" y="1839003"/>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E0EB8136-4330-4480-80D9-0F6FD970617C}"/>
              </a:ext>
            </a:extLst>
          </p:cNvPr>
          <p:cNvSpPr>
            <a:spLocks noGrp="1"/>
          </p:cNvSpPr>
          <p:nvPr>
            <p:ph type="ctrTitle"/>
          </p:nvPr>
        </p:nvSpPr>
        <p:spPr>
          <a:xfrm>
            <a:off x="1801178" y="2085362"/>
            <a:ext cx="8586216" cy="2176272"/>
          </a:xfrm>
        </p:spPr>
        <p:txBody>
          <a:bodyPr rtlCol="0" anchor="ctr">
            <a:normAutofit/>
          </a:bodyPr>
          <a:lstStyle>
            <a:lvl1pPr algn="ctr">
              <a:defRPr sz="6600"/>
            </a:lvl1pPr>
          </a:lstStyle>
          <a:p>
            <a:pPr rtl="0"/>
            <a:r>
              <a:rPr lang="it-IT" noProof="0" dirty="0"/>
              <a:t>Fare clic per modificare lo stile del titolo dello schema</a:t>
            </a:r>
          </a:p>
        </p:txBody>
      </p:sp>
      <p:sp>
        <p:nvSpPr>
          <p:cNvPr id="3" name="Sottotitolo 2">
            <a:extLst>
              <a:ext uri="{FF2B5EF4-FFF2-40B4-BE49-F238E27FC236}">
                <a16:creationId xmlns:a16="http://schemas.microsoft.com/office/drawing/2014/main" id="{566E5739-DD96-45FB-B609-3E3447A52FED}"/>
              </a:ext>
            </a:extLst>
          </p:cNvPr>
          <p:cNvSpPr>
            <a:spLocks noGrp="1"/>
          </p:cNvSpPr>
          <p:nvPr>
            <p:ph type="subTitle" idx="1"/>
          </p:nvPr>
        </p:nvSpPr>
        <p:spPr>
          <a:xfrm>
            <a:off x="2482406" y="4507992"/>
            <a:ext cx="7223760" cy="685800"/>
          </a:xfrm>
          <a:solidFill>
            <a:schemeClr val="accent1"/>
          </a:solidFill>
        </p:spPr>
        <p:txBody>
          <a:bodyPr rtlCol="0" anchor="ct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dirty="0"/>
              <a:t>Fare clic per modificare lo stile del sottotitolo dello schema</a:t>
            </a:r>
          </a:p>
        </p:txBody>
      </p:sp>
    </p:spTree>
    <p:extLst>
      <p:ext uri="{BB962C8B-B14F-4D97-AF65-F5344CB8AC3E}">
        <p14:creationId xmlns:p14="http://schemas.microsoft.com/office/powerpoint/2010/main" val="2669640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olo e contenuto con 3 immagini">
    <p:spTree>
      <p:nvGrpSpPr>
        <p:cNvPr id="1" name=""/>
        <p:cNvGrpSpPr/>
        <p:nvPr/>
      </p:nvGrpSpPr>
      <p:grpSpPr>
        <a:xfrm>
          <a:off x="0" y="0"/>
          <a:ext cx="0" cy="0"/>
          <a:chOff x="0" y="0"/>
          <a:chExt cx="0" cy="0"/>
        </a:xfrm>
      </p:grpSpPr>
      <p:sp useBgFill="1">
        <p:nvSpPr>
          <p:cNvPr id="4" name="Rettangolo 3">
            <a:extLst>
              <a:ext uri="{FF2B5EF4-FFF2-40B4-BE49-F238E27FC236}">
                <a16:creationId xmlns:a16="http://schemas.microsoft.com/office/drawing/2014/main" id="{2CD68929-9BD1-4A1E-9C1E-5B980D986EC1}"/>
              </a:ext>
            </a:extLst>
          </p:cNvPr>
          <p:cNvSpPr/>
          <p:nvPr userDrawn="1"/>
        </p:nvSpPr>
        <p:spPr>
          <a:xfrm>
            <a:off x="409575" y="633619"/>
            <a:ext cx="492741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48D358CF-0758-490A-A084-C46443B9ABE8}"/>
              </a:ext>
            </a:extLst>
          </p:cNvPr>
          <p:cNvSpPr>
            <a:spLocks noGrp="1"/>
          </p:cNvSpPr>
          <p:nvPr>
            <p:ph type="title"/>
          </p:nvPr>
        </p:nvSpPr>
        <p:spPr>
          <a:xfrm>
            <a:off x="841248" y="978408"/>
            <a:ext cx="4059936" cy="1106424"/>
          </a:xfrm>
        </p:spPr>
        <p:txBody>
          <a:bodyPr rtlCol="0" anchor="ctr">
            <a:normAutofit/>
          </a:bodyPr>
          <a:lstStyle>
            <a:lvl1pPr>
              <a:defRPr sz="28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21671183-B3CE-4F45-92FB-98290CA0E2CA}"/>
              </a:ext>
            </a:extLst>
          </p:cNvPr>
          <p:cNvSpPr>
            <a:spLocks noGrp="1"/>
          </p:cNvSpPr>
          <p:nvPr>
            <p:ph idx="1" hasCustomPrompt="1"/>
          </p:nvPr>
        </p:nvSpPr>
        <p:spPr>
          <a:xfrm>
            <a:off x="841248" y="2359152"/>
            <a:ext cx="4059936" cy="3429000"/>
          </a:xfrm>
        </p:spPr>
        <p:txBody>
          <a:bodyPr rtlCol="0"/>
          <a:lstStyle>
            <a:lvl1pPr marL="0" indent="0">
              <a:buNone/>
              <a:defRPr sz="1800"/>
            </a:lvl1pPr>
          </a:lstStyle>
          <a:p>
            <a:pPr lvl="0" rtl="0"/>
            <a:r>
              <a:rPr lang="it-IT" noProof="0"/>
              <a:t>Fare clic per modificare lo stile del titolo</a:t>
            </a:r>
          </a:p>
        </p:txBody>
      </p:sp>
      <p:sp>
        <p:nvSpPr>
          <p:cNvPr id="15" name="Segnaposto immagine 14">
            <a:extLst>
              <a:ext uri="{FF2B5EF4-FFF2-40B4-BE49-F238E27FC236}">
                <a16:creationId xmlns:a16="http://schemas.microsoft.com/office/drawing/2014/main" id="{D9F91D62-7A39-4697-A73D-908DBA590EFB}"/>
              </a:ext>
            </a:extLst>
          </p:cNvPr>
          <p:cNvSpPr>
            <a:spLocks noGrp="1"/>
          </p:cNvSpPr>
          <p:nvPr>
            <p:ph type="pic" sz="quarter" idx="13"/>
          </p:nvPr>
        </p:nvSpPr>
        <p:spPr>
          <a:xfrm>
            <a:off x="8961120" y="566928"/>
            <a:ext cx="2871216" cy="2340864"/>
          </a:xfrm>
        </p:spPr>
        <p:txBody>
          <a:bodyPr rtlCol="0" anchor="ctr"/>
          <a:lstStyle>
            <a:lvl1pPr algn="ctr">
              <a:buNone/>
              <a:defRPr/>
            </a:lvl1pPr>
          </a:lstStyle>
          <a:p>
            <a:pPr rtl="0"/>
            <a:r>
              <a:rPr lang="it-IT" noProof="0"/>
              <a:t>Fare clic sull'icona per inserire un'immagine</a:t>
            </a:r>
          </a:p>
        </p:txBody>
      </p:sp>
      <p:sp>
        <p:nvSpPr>
          <p:cNvPr id="10" name="Segnaposto immagine 14">
            <a:extLst>
              <a:ext uri="{FF2B5EF4-FFF2-40B4-BE49-F238E27FC236}">
                <a16:creationId xmlns:a16="http://schemas.microsoft.com/office/drawing/2014/main" id="{687A7A61-F904-44E0-837C-FB357932BC1E}"/>
              </a:ext>
            </a:extLst>
          </p:cNvPr>
          <p:cNvSpPr>
            <a:spLocks noGrp="1"/>
          </p:cNvSpPr>
          <p:nvPr>
            <p:ph type="pic" sz="quarter" idx="14"/>
          </p:nvPr>
        </p:nvSpPr>
        <p:spPr>
          <a:xfrm>
            <a:off x="5843016" y="566928"/>
            <a:ext cx="2871216" cy="2340864"/>
          </a:xfrm>
        </p:spPr>
        <p:txBody>
          <a:bodyPr rtlCol="0" anchor="ctr"/>
          <a:lstStyle>
            <a:lvl1pPr algn="ctr">
              <a:buNone/>
              <a:defRPr/>
            </a:lvl1pPr>
          </a:lstStyle>
          <a:p>
            <a:pPr rtl="0"/>
            <a:r>
              <a:rPr lang="it-IT" noProof="0"/>
              <a:t>Fare clic sull'icona per inserire un'immagine</a:t>
            </a:r>
          </a:p>
        </p:txBody>
      </p:sp>
      <p:sp>
        <p:nvSpPr>
          <p:cNvPr id="5" name="Rettangolo 4">
            <a:extLst>
              <a:ext uri="{FF2B5EF4-FFF2-40B4-BE49-F238E27FC236}">
                <a16:creationId xmlns:a16="http://schemas.microsoft.com/office/drawing/2014/main" id="{B3ED68CE-A00C-4DD9-8065-B0E3D033BC20}"/>
              </a:ext>
            </a:extLst>
          </p:cNvPr>
          <p:cNvSpPr/>
          <p:nvPr userDrawn="1"/>
        </p:nvSpPr>
        <p:spPr>
          <a:xfrm>
            <a:off x="345567" y="1170432"/>
            <a:ext cx="128016" cy="704088"/>
          </a:xfrm>
          <a:prstGeom prst="rect">
            <a:avLst/>
          </a:prstGeom>
          <a:solidFill>
            <a:srgbClr val="D14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ttangolo 11">
            <a:extLst>
              <a:ext uri="{FF2B5EF4-FFF2-40B4-BE49-F238E27FC236}">
                <a16:creationId xmlns:a16="http://schemas.microsoft.com/office/drawing/2014/main" id="{BB3EDCB6-603C-4A22-80E6-232A6202452A}"/>
              </a:ext>
            </a:extLst>
          </p:cNvPr>
          <p:cNvSpPr/>
          <p:nvPr userDrawn="1"/>
        </p:nvSpPr>
        <p:spPr>
          <a:xfrm>
            <a:off x="877459" y="2121408"/>
            <a:ext cx="395865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egnaposto immagine 14">
            <a:extLst>
              <a:ext uri="{FF2B5EF4-FFF2-40B4-BE49-F238E27FC236}">
                <a16:creationId xmlns:a16="http://schemas.microsoft.com/office/drawing/2014/main" id="{FBB9124E-D1EB-4540-B1E1-DF3CD388BB27}"/>
              </a:ext>
            </a:extLst>
          </p:cNvPr>
          <p:cNvSpPr>
            <a:spLocks noGrp="1"/>
          </p:cNvSpPr>
          <p:nvPr>
            <p:ph type="pic" sz="quarter" idx="17"/>
          </p:nvPr>
        </p:nvSpPr>
        <p:spPr>
          <a:xfrm>
            <a:off x="5843016" y="3108960"/>
            <a:ext cx="5989320" cy="3054096"/>
          </a:xfrm>
        </p:spPr>
        <p:txBody>
          <a:bodyPr rtlCol="0" anchor="ctr"/>
          <a:lstStyle>
            <a:lvl1pPr algn="ctr">
              <a:buNone/>
              <a:defRPr/>
            </a:lvl1pPr>
          </a:lstStyle>
          <a:p>
            <a:pPr rtl="0"/>
            <a:r>
              <a:rPr lang="it-IT" noProof="0"/>
              <a:t>Fare clic sull'icona per inserire un'immagine</a:t>
            </a:r>
          </a:p>
        </p:txBody>
      </p:sp>
      <p:sp>
        <p:nvSpPr>
          <p:cNvPr id="18" name="Segnaposto data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rtlCol="0"/>
          <a:lstStyle/>
          <a:p>
            <a:r>
              <a:rPr lang="it-IT" dirty="0"/>
              <a:t>11 febbraio 2021</a:t>
            </a:r>
          </a:p>
        </p:txBody>
      </p:sp>
      <p:sp>
        <p:nvSpPr>
          <p:cNvPr id="19" name="Segnaposto piè di pagina 18">
            <a:extLst>
              <a:ext uri="{FF2B5EF4-FFF2-40B4-BE49-F238E27FC236}">
                <a16:creationId xmlns:a16="http://schemas.microsoft.com/office/drawing/2014/main" id="{69186A5E-A88B-4AD5-8730-E1679229BB98}"/>
              </a:ext>
            </a:extLst>
          </p:cNvPr>
          <p:cNvSpPr>
            <a:spLocks noGrp="1"/>
          </p:cNvSpPr>
          <p:nvPr>
            <p:ph type="ftr" sz="quarter" idx="19"/>
          </p:nvPr>
        </p:nvSpPr>
        <p:spPr/>
        <p:txBody>
          <a:bodyPr rtlCol="0"/>
          <a:lstStyle>
            <a:lvl1pPr>
              <a:defRPr/>
            </a:lvl1pPr>
          </a:lstStyle>
          <a:p>
            <a:r>
              <a:rPr lang="it-IT" dirty="0"/>
              <a:t>Confindustria Veneto SIAV</a:t>
            </a:r>
          </a:p>
        </p:txBody>
      </p:sp>
      <p:sp>
        <p:nvSpPr>
          <p:cNvPr id="20" name="Segnaposto numero diapositiva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rtlCol="0"/>
          <a:lstStyle/>
          <a:p>
            <a:pPr rtl="0"/>
            <a:fld id="{A65A5C87-DF58-40C8-B092-1DE63DB4547E}" type="slidenum">
              <a:rPr lang="it-IT" noProof="0" smtClean="0"/>
              <a:t>‹N›</a:t>
            </a:fld>
            <a:endParaRPr lang="it-IT" noProof="0"/>
          </a:p>
        </p:txBody>
      </p:sp>
    </p:spTree>
    <p:extLst>
      <p:ext uri="{BB962C8B-B14F-4D97-AF65-F5344CB8AC3E}">
        <p14:creationId xmlns:p14="http://schemas.microsoft.com/office/powerpoint/2010/main" val="352797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olo e contenuto con 4 immagini">
    <p:spTree>
      <p:nvGrpSpPr>
        <p:cNvPr id="1" name=""/>
        <p:cNvGrpSpPr/>
        <p:nvPr/>
      </p:nvGrpSpPr>
      <p:grpSpPr>
        <a:xfrm>
          <a:off x="0" y="0"/>
          <a:ext cx="0" cy="0"/>
          <a:chOff x="0" y="0"/>
          <a:chExt cx="0" cy="0"/>
        </a:xfrm>
      </p:grpSpPr>
      <p:sp useBgFill="1">
        <p:nvSpPr>
          <p:cNvPr id="4" name="Rettangolo 3">
            <a:extLst>
              <a:ext uri="{FF2B5EF4-FFF2-40B4-BE49-F238E27FC236}">
                <a16:creationId xmlns:a16="http://schemas.microsoft.com/office/drawing/2014/main" id="{2CD68929-9BD1-4A1E-9C1E-5B980D986EC1}"/>
              </a:ext>
            </a:extLst>
          </p:cNvPr>
          <p:cNvSpPr/>
          <p:nvPr userDrawn="1"/>
        </p:nvSpPr>
        <p:spPr>
          <a:xfrm>
            <a:off x="7324344" y="630936"/>
            <a:ext cx="4517136"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48D358CF-0758-490A-A084-C46443B9ABE8}"/>
              </a:ext>
            </a:extLst>
          </p:cNvPr>
          <p:cNvSpPr>
            <a:spLocks noGrp="1"/>
          </p:cNvSpPr>
          <p:nvPr>
            <p:ph type="title"/>
          </p:nvPr>
        </p:nvSpPr>
        <p:spPr>
          <a:xfrm>
            <a:off x="7772400" y="978408"/>
            <a:ext cx="3721608" cy="1106424"/>
          </a:xfrm>
        </p:spPr>
        <p:txBody>
          <a:bodyPr rtlCol="0" anchor="ctr">
            <a:normAutofit/>
          </a:bodyPr>
          <a:lstStyle>
            <a:lvl1pPr>
              <a:defRPr sz="2800"/>
            </a:lvl1pPr>
          </a:lstStyle>
          <a:p>
            <a:pPr rtl="0"/>
            <a:r>
              <a:rPr lang="it-IT" noProof="0"/>
              <a:t>Fare clic per modificare lo stile del titolo dello schema</a:t>
            </a:r>
          </a:p>
        </p:txBody>
      </p:sp>
      <p:sp>
        <p:nvSpPr>
          <p:cNvPr id="15" name="Segnaposto immagine 14">
            <a:extLst>
              <a:ext uri="{FF2B5EF4-FFF2-40B4-BE49-F238E27FC236}">
                <a16:creationId xmlns:a16="http://schemas.microsoft.com/office/drawing/2014/main" id="{D9F91D62-7A39-4697-A73D-908DBA590EFB}"/>
              </a:ext>
            </a:extLst>
          </p:cNvPr>
          <p:cNvSpPr>
            <a:spLocks noGrp="1"/>
          </p:cNvSpPr>
          <p:nvPr>
            <p:ph type="pic" sz="quarter" idx="13"/>
          </p:nvPr>
        </p:nvSpPr>
        <p:spPr>
          <a:xfrm>
            <a:off x="3767328" y="630936"/>
            <a:ext cx="3246120" cy="2688336"/>
          </a:xfrm>
        </p:spPr>
        <p:txBody>
          <a:bodyPr rtlCol="0" anchor="ctr"/>
          <a:lstStyle>
            <a:lvl1pPr algn="ctr">
              <a:buNone/>
              <a:defRPr/>
            </a:lvl1pPr>
          </a:lstStyle>
          <a:p>
            <a:pPr rtl="0"/>
            <a:r>
              <a:rPr lang="it-IT" noProof="0"/>
              <a:t>Fare clic sull'icona per inserire un'immagine</a:t>
            </a:r>
          </a:p>
        </p:txBody>
      </p:sp>
      <p:sp>
        <p:nvSpPr>
          <p:cNvPr id="10" name="Segnaposto immagine 14">
            <a:extLst>
              <a:ext uri="{FF2B5EF4-FFF2-40B4-BE49-F238E27FC236}">
                <a16:creationId xmlns:a16="http://schemas.microsoft.com/office/drawing/2014/main" id="{687A7A61-F904-44E0-837C-FB357932BC1E}"/>
              </a:ext>
            </a:extLst>
          </p:cNvPr>
          <p:cNvSpPr>
            <a:spLocks noGrp="1"/>
          </p:cNvSpPr>
          <p:nvPr>
            <p:ph type="pic" sz="quarter" idx="14"/>
          </p:nvPr>
        </p:nvSpPr>
        <p:spPr>
          <a:xfrm>
            <a:off x="411480" y="630936"/>
            <a:ext cx="3246120" cy="2688336"/>
          </a:xfrm>
        </p:spPr>
        <p:txBody>
          <a:bodyPr rtlCol="0" anchor="ctr"/>
          <a:lstStyle>
            <a:lvl1pPr algn="ctr">
              <a:buNone/>
              <a:defRPr/>
            </a:lvl1pPr>
          </a:lstStyle>
          <a:p>
            <a:pPr rtl="0"/>
            <a:r>
              <a:rPr lang="it-IT" noProof="0"/>
              <a:t>Fare clic sull'icona per inserire un'immagine</a:t>
            </a:r>
          </a:p>
        </p:txBody>
      </p:sp>
      <p:sp>
        <p:nvSpPr>
          <p:cNvPr id="5" name="Rettangolo 4">
            <a:extLst>
              <a:ext uri="{FF2B5EF4-FFF2-40B4-BE49-F238E27FC236}">
                <a16:creationId xmlns:a16="http://schemas.microsoft.com/office/drawing/2014/main" id="{B3ED68CE-A00C-4DD9-8065-B0E3D033BC20}"/>
              </a:ext>
            </a:extLst>
          </p:cNvPr>
          <p:cNvSpPr/>
          <p:nvPr userDrawn="1"/>
        </p:nvSpPr>
        <p:spPr>
          <a:xfrm>
            <a:off x="7260336" y="1179576"/>
            <a:ext cx="128016" cy="704088"/>
          </a:xfrm>
          <a:prstGeom prst="rect">
            <a:avLst/>
          </a:prstGeom>
          <a:solidFill>
            <a:srgbClr val="D14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egnaposto immagine 14">
            <a:extLst>
              <a:ext uri="{FF2B5EF4-FFF2-40B4-BE49-F238E27FC236}">
                <a16:creationId xmlns:a16="http://schemas.microsoft.com/office/drawing/2014/main" id="{FBB9124E-D1EB-4540-B1E1-DF3CD388BB27}"/>
              </a:ext>
            </a:extLst>
          </p:cNvPr>
          <p:cNvSpPr>
            <a:spLocks noGrp="1"/>
          </p:cNvSpPr>
          <p:nvPr>
            <p:ph type="pic" sz="quarter" idx="17"/>
          </p:nvPr>
        </p:nvSpPr>
        <p:spPr>
          <a:xfrm>
            <a:off x="411480" y="3438144"/>
            <a:ext cx="3246120" cy="2688336"/>
          </a:xfrm>
        </p:spPr>
        <p:txBody>
          <a:bodyPr rtlCol="0" anchor="ctr"/>
          <a:lstStyle>
            <a:lvl1pPr algn="ctr">
              <a:buNone/>
              <a:defRPr/>
            </a:lvl1pPr>
          </a:lstStyle>
          <a:p>
            <a:pPr rtl="0"/>
            <a:r>
              <a:rPr lang="it-IT" noProof="0"/>
              <a:t>Fare clic sull'icona per inserire un'immagine</a:t>
            </a:r>
          </a:p>
        </p:txBody>
      </p:sp>
      <p:sp>
        <p:nvSpPr>
          <p:cNvPr id="18" name="Segnaposto data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rtlCol="0"/>
          <a:lstStyle/>
          <a:p>
            <a:r>
              <a:rPr lang="it-IT" dirty="0"/>
              <a:t>11 febbraio 2021</a:t>
            </a:r>
          </a:p>
        </p:txBody>
      </p:sp>
      <p:sp>
        <p:nvSpPr>
          <p:cNvPr id="19" name="Segnaposto piè di pagina 18">
            <a:extLst>
              <a:ext uri="{FF2B5EF4-FFF2-40B4-BE49-F238E27FC236}">
                <a16:creationId xmlns:a16="http://schemas.microsoft.com/office/drawing/2014/main" id="{69186A5E-A88B-4AD5-8730-E1679229BB98}"/>
              </a:ext>
            </a:extLst>
          </p:cNvPr>
          <p:cNvSpPr>
            <a:spLocks noGrp="1"/>
          </p:cNvSpPr>
          <p:nvPr>
            <p:ph type="ftr" sz="quarter" idx="19"/>
          </p:nvPr>
        </p:nvSpPr>
        <p:spPr/>
        <p:txBody>
          <a:bodyPr rtlCol="0"/>
          <a:lstStyle>
            <a:lvl1pPr>
              <a:defRPr/>
            </a:lvl1pPr>
          </a:lstStyle>
          <a:p>
            <a:r>
              <a:rPr lang="it-IT" dirty="0"/>
              <a:t>Confindustria Veneto SIAV</a:t>
            </a:r>
          </a:p>
        </p:txBody>
      </p:sp>
      <p:sp>
        <p:nvSpPr>
          <p:cNvPr id="20" name="Segnaposto numero diapositiva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rtlCol="0"/>
          <a:lstStyle/>
          <a:p>
            <a:pPr rtl="0"/>
            <a:fld id="{A65A5C87-DF58-40C8-B092-1DE63DB4547E}" type="slidenum">
              <a:rPr lang="it-IT" noProof="0" smtClean="0"/>
              <a:t>‹N›</a:t>
            </a:fld>
            <a:endParaRPr lang="it-IT" noProof="0"/>
          </a:p>
        </p:txBody>
      </p:sp>
      <p:sp>
        <p:nvSpPr>
          <p:cNvPr id="6" name="Rettangolo 5">
            <a:extLst>
              <a:ext uri="{FF2B5EF4-FFF2-40B4-BE49-F238E27FC236}">
                <a16:creationId xmlns:a16="http://schemas.microsoft.com/office/drawing/2014/main" id="{525280B1-DD77-4ADB-A6FC-71309BCB66E1}"/>
              </a:ext>
            </a:extLst>
          </p:cNvPr>
          <p:cNvSpPr/>
          <p:nvPr userDrawn="1"/>
        </p:nvSpPr>
        <p:spPr>
          <a:xfrm>
            <a:off x="7792216" y="2185416"/>
            <a:ext cx="3683187"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Segnaposto immagine 14">
            <a:extLst>
              <a:ext uri="{FF2B5EF4-FFF2-40B4-BE49-F238E27FC236}">
                <a16:creationId xmlns:a16="http://schemas.microsoft.com/office/drawing/2014/main" id="{6B8374DB-2C54-426F-9768-7B838BE1F98D}"/>
              </a:ext>
            </a:extLst>
          </p:cNvPr>
          <p:cNvSpPr>
            <a:spLocks noGrp="1"/>
          </p:cNvSpPr>
          <p:nvPr>
            <p:ph type="pic" sz="quarter" idx="21"/>
          </p:nvPr>
        </p:nvSpPr>
        <p:spPr>
          <a:xfrm>
            <a:off x="3767328" y="3438144"/>
            <a:ext cx="3246120" cy="2688336"/>
          </a:xfrm>
        </p:spPr>
        <p:txBody>
          <a:bodyPr rtlCol="0" anchor="ctr"/>
          <a:lstStyle>
            <a:lvl1pPr algn="ctr">
              <a:buNone/>
              <a:defRPr/>
            </a:lvl1pPr>
          </a:lstStyle>
          <a:p>
            <a:pPr rtl="0"/>
            <a:r>
              <a:rPr lang="it-IT" noProof="0"/>
              <a:t>Fare clic sull'icona per inserire un'immagine</a:t>
            </a:r>
          </a:p>
        </p:txBody>
      </p:sp>
      <p:sp>
        <p:nvSpPr>
          <p:cNvPr id="8" name="Segnaposto testo 7">
            <a:extLst>
              <a:ext uri="{FF2B5EF4-FFF2-40B4-BE49-F238E27FC236}">
                <a16:creationId xmlns:a16="http://schemas.microsoft.com/office/drawing/2014/main" id="{A0D33A8D-B0BB-4920-AAC4-6EE9952AA556}"/>
              </a:ext>
            </a:extLst>
          </p:cNvPr>
          <p:cNvSpPr>
            <a:spLocks noGrp="1"/>
          </p:cNvSpPr>
          <p:nvPr>
            <p:ph type="body" sz="quarter" idx="22" hasCustomPrompt="1"/>
          </p:nvPr>
        </p:nvSpPr>
        <p:spPr>
          <a:xfrm>
            <a:off x="7772400" y="3099816"/>
            <a:ext cx="3721100" cy="447675"/>
          </a:xfrm>
        </p:spPr>
        <p:txBody>
          <a:bodyPr rtlCol="0"/>
          <a:lstStyle>
            <a:lvl1pPr marL="0" indent="0">
              <a:buNone/>
              <a:defRPr sz="1600"/>
            </a:lvl1pPr>
          </a:lstStyle>
          <a:p>
            <a:pPr lvl="0" rtl="0"/>
            <a:r>
              <a:rPr lang="it-IT" noProof="0"/>
              <a:t>Fare clic per modificare lo stile del titolo</a:t>
            </a:r>
          </a:p>
        </p:txBody>
      </p:sp>
      <p:sp>
        <p:nvSpPr>
          <p:cNvPr id="21" name="Segnaposto testo 7">
            <a:extLst>
              <a:ext uri="{FF2B5EF4-FFF2-40B4-BE49-F238E27FC236}">
                <a16:creationId xmlns:a16="http://schemas.microsoft.com/office/drawing/2014/main" id="{FC2F80E1-DA5D-4EBA-BDBC-FFD24776ED07}"/>
              </a:ext>
            </a:extLst>
          </p:cNvPr>
          <p:cNvSpPr>
            <a:spLocks noGrp="1"/>
          </p:cNvSpPr>
          <p:nvPr>
            <p:ph type="body" sz="quarter" idx="23" hasCustomPrompt="1"/>
          </p:nvPr>
        </p:nvSpPr>
        <p:spPr>
          <a:xfrm>
            <a:off x="7772400" y="4215384"/>
            <a:ext cx="3721100" cy="447675"/>
          </a:xfrm>
        </p:spPr>
        <p:txBody>
          <a:bodyPr rtlCol="0"/>
          <a:lstStyle>
            <a:lvl1pPr marL="0" indent="0">
              <a:buNone/>
              <a:defRPr sz="1600"/>
            </a:lvl1pPr>
          </a:lstStyle>
          <a:p>
            <a:pPr lvl="0" rtl="0"/>
            <a:r>
              <a:rPr lang="it-IT" noProof="0"/>
              <a:t>Fare clic per modificare lo stile del titolo</a:t>
            </a:r>
          </a:p>
        </p:txBody>
      </p:sp>
      <p:sp>
        <p:nvSpPr>
          <p:cNvPr id="22" name="Segnaposto testo 7">
            <a:extLst>
              <a:ext uri="{FF2B5EF4-FFF2-40B4-BE49-F238E27FC236}">
                <a16:creationId xmlns:a16="http://schemas.microsoft.com/office/drawing/2014/main" id="{536A3E74-5D94-4FE5-A5F8-7DA032AD48AF}"/>
              </a:ext>
            </a:extLst>
          </p:cNvPr>
          <p:cNvSpPr>
            <a:spLocks noGrp="1"/>
          </p:cNvSpPr>
          <p:nvPr>
            <p:ph type="body" sz="quarter" idx="24" hasCustomPrompt="1"/>
          </p:nvPr>
        </p:nvSpPr>
        <p:spPr>
          <a:xfrm>
            <a:off x="7772400" y="5321808"/>
            <a:ext cx="3721100" cy="447675"/>
          </a:xfrm>
        </p:spPr>
        <p:txBody>
          <a:bodyPr rtlCol="0"/>
          <a:lstStyle>
            <a:lvl1pPr marL="0" indent="0">
              <a:buNone/>
              <a:defRPr sz="1600"/>
            </a:lvl1pPr>
          </a:lstStyle>
          <a:p>
            <a:pPr lvl="0" rtl="0"/>
            <a:r>
              <a:rPr lang="it-IT" noProof="0"/>
              <a:t>Fare clic per modificare lo stile del titolo</a:t>
            </a:r>
          </a:p>
        </p:txBody>
      </p:sp>
      <p:sp>
        <p:nvSpPr>
          <p:cNvPr id="23" name="Segnaposto immagine 14">
            <a:extLst>
              <a:ext uri="{FF2B5EF4-FFF2-40B4-BE49-F238E27FC236}">
                <a16:creationId xmlns:a16="http://schemas.microsoft.com/office/drawing/2014/main" id="{A36D2011-9E99-44AA-8612-4EEBAAA5D036}"/>
              </a:ext>
            </a:extLst>
          </p:cNvPr>
          <p:cNvSpPr>
            <a:spLocks noGrp="1"/>
          </p:cNvSpPr>
          <p:nvPr>
            <p:ph type="pic" sz="quarter" idx="25" hasCustomPrompt="1"/>
          </p:nvPr>
        </p:nvSpPr>
        <p:spPr>
          <a:xfrm>
            <a:off x="7772400" y="2532888"/>
            <a:ext cx="457200" cy="457200"/>
          </a:xfrm>
        </p:spPr>
        <p:txBody>
          <a:bodyPr rtlCol="0" anchor="ctr"/>
          <a:lstStyle>
            <a:lvl1pPr algn="ctr">
              <a:buNone/>
              <a:defRPr sz="900"/>
            </a:lvl1pPr>
          </a:lstStyle>
          <a:p>
            <a:pPr rtl="0"/>
            <a:r>
              <a:rPr lang="it-IT" noProof="0"/>
              <a:t>Icona</a:t>
            </a:r>
          </a:p>
        </p:txBody>
      </p:sp>
      <p:sp>
        <p:nvSpPr>
          <p:cNvPr id="24" name="Segnaposto immagine 14">
            <a:extLst>
              <a:ext uri="{FF2B5EF4-FFF2-40B4-BE49-F238E27FC236}">
                <a16:creationId xmlns:a16="http://schemas.microsoft.com/office/drawing/2014/main" id="{80B0958E-0709-4604-ADAF-A6137275F31B}"/>
              </a:ext>
            </a:extLst>
          </p:cNvPr>
          <p:cNvSpPr>
            <a:spLocks noGrp="1"/>
          </p:cNvSpPr>
          <p:nvPr>
            <p:ph type="pic" sz="quarter" idx="26" hasCustomPrompt="1"/>
          </p:nvPr>
        </p:nvSpPr>
        <p:spPr>
          <a:xfrm>
            <a:off x="7772400" y="3630168"/>
            <a:ext cx="457200" cy="457200"/>
          </a:xfrm>
        </p:spPr>
        <p:txBody>
          <a:bodyPr rtlCol="0" anchor="ctr"/>
          <a:lstStyle>
            <a:lvl1pPr algn="ctr">
              <a:buNone/>
              <a:defRPr sz="900"/>
            </a:lvl1pPr>
          </a:lstStyle>
          <a:p>
            <a:pPr rtl="0"/>
            <a:r>
              <a:rPr lang="it-IT" noProof="0"/>
              <a:t>Icona</a:t>
            </a:r>
          </a:p>
        </p:txBody>
      </p:sp>
      <p:sp>
        <p:nvSpPr>
          <p:cNvPr id="25" name="Segnaposto immagine 14">
            <a:extLst>
              <a:ext uri="{FF2B5EF4-FFF2-40B4-BE49-F238E27FC236}">
                <a16:creationId xmlns:a16="http://schemas.microsoft.com/office/drawing/2014/main" id="{F4A09204-1398-472F-B713-0AD49188773D}"/>
              </a:ext>
            </a:extLst>
          </p:cNvPr>
          <p:cNvSpPr>
            <a:spLocks noGrp="1"/>
          </p:cNvSpPr>
          <p:nvPr>
            <p:ph type="pic" sz="quarter" idx="27" hasCustomPrompt="1"/>
          </p:nvPr>
        </p:nvSpPr>
        <p:spPr>
          <a:xfrm>
            <a:off x="7772400" y="4754880"/>
            <a:ext cx="457200" cy="457200"/>
          </a:xfrm>
        </p:spPr>
        <p:txBody>
          <a:bodyPr rtlCol="0" anchor="ctr"/>
          <a:lstStyle>
            <a:lvl1pPr algn="ctr">
              <a:buNone/>
              <a:defRPr sz="900"/>
            </a:lvl1pPr>
          </a:lstStyle>
          <a:p>
            <a:pPr rtl="0"/>
            <a:r>
              <a:rPr lang="it-IT" noProof="0"/>
              <a:t>Icona</a:t>
            </a:r>
          </a:p>
        </p:txBody>
      </p:sp>
    </p:spTree>
    <p:extLst>
      <p:ext uri="{BB962C8B-B14F-4D97-AF65-F5344CB8AC3E}">
        <p14:creationId xmlns:p14="http://schemas.microsoft.com/office/powerpoint/2010/main" val="3439343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useBgFill="1">
        <p:nvSpPr>
          <p:cNvPr id="7" name="Rettangolo 6">
            <a:extLst>
              <a:ext uri="{FF2B5EF4-FFF2-40B4-BE49-F238E27FC236}">
                <a16:creationId xmlns:a16="http://schemas.microsoft.com/office/drawing/2014/main" id="{8C0689C4-0DB3-408B-A956-40326B4AE4C4}"/>
              </a:ext>
            </a:extLst>
          </p:cNvPr>
          <p:cNvSpPr/>
          <p:nvPr userDrawn="1"/>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ttangolo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rgbClr val="D14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rtlCol="0">
            <a:normAutofit/>
          </a:bodyPr>
          <a:lstStyle>
            <a:lvl1pPr>
              <a:defRPr sz="5400"/>
            </a:lvl1pPr>
          </a:lstStyle>
          <a:p>
            <a:pPr rtl="0"/>
            <a:r>
              <a:rPr lang="it-IT" noProof="0"/>
              <a:t>Fare clic per modificare lo stile del titolo dello schema</a:t>
            </a:r>
          </a:p>
        </p:txBody>
      </p:sp>
      <p:sp>
        <p:nvSpPr>
          <p:cNvPr id="3" name="Segnaposto data 2">
            <a:extLst>
              <a:ext uri="{FF2B5EF4-FFF2-40B4-BE49-F238E27FC236}">
                <a16:creationId xmlns:a16="http://schemas.microsoft.com/office/drawing/2014/main" id="{67C91241-A315-4643-91E5-CF2C25CC903A}"/>
              </a:ext>
            </a:extLst>
          </p:cNvPr>
          <p:cNvSpPr>
            <a:spLocks noGrp="1"/>
          </p:cNvSpPr>
          <p:nvPr>
            <p:ph type="dt" sz="half" idx="10"/>
          </p:nvPr>
        </p:nvSpPr>
        <p:spPr/>
        <p:txBody>
          <a:bodyPr rtlCol="0"/>
          <a:lstStyle/>
          <a:p>
            <a:r>
              <a:rPr lang="it-IT" dirty="0"/>
              <a:t>11 febbraio 2021</a:t>
            </a:r>
          </a:p>
        </p:txBody>
      </p:sp>
      <p:sp>
        <p:nvSpPr>
          <p:cNvPr id="4" name="Segnaposto piè di pagina 3">
            <a:extLst>
              <a:ext uri="{FF2B5EF4-FFF2-40B4-BE49-F238E27FC236}">
                <a16:creationId xmlns:a16="http://schemas.microsoft.com/office/drawing/2014/main" id="{22706D86-5479-487D-94C8-76093D84F377}"/>
              </a:ext>
            </a:extLst>
          </p:cNvPr>
          <p:cNvSpPr>
            <a:spLocks noGrp="1"/>
          </p:cNvSpPr>
          <p:nvPr>
            <p:ph type="ftr" sz="quarter" idx="11"/>
          </p:nvPr>
        </p:nvSpPr>
        <p:spPr/>
        <p:txBody>
          <a:bodyPr rtlCol="0"/>
          <a:lstStyle>
            <a:lvl1pPr>
              <a:defRPr/>
            </a:lvl1pPr>
          </a:lstStyle>
          <a:p>
            <a:r>
              <a:rPr lang="it-IT" dirty="0"/>
              <a:t>Confindustria Veneto SIAV</a:t>
            </a:r>
          </a:p>
        </p:txBody>
      </p:sp>
      <p:sp>
        <p:nvSpPr>
          <p:cNvPr id="5" name="Segnaposto numero diapositiva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rtlCol="0"/>
          <a:lstStyle/>
          <a:p>
            <a:pPr rtl="0"/>
            <a:fld id="{A65A5C87-DF58-40C8-B092-1DE63DB4547E}" type="slidenum">
              <a:rPr lang="it-IT" noProof="0" smtClean="0"/>
              <a:t>‹N›</a:t>
            </a:fld>
            <a:endParaRPr lang="it-IT" noProof="0"/>
          </a:p>
        </p:txBody>
      </p:sp>
    </p:spTree>
    <p:extLst>
      <p:ext uri="{BB962C8B-B14F-4D97-AF65-F5344CB8AC3E}">
        <p14:creationId xmlns:p14="http://schemas.microsoft.com/office/powerpoint/2010/main" val="140099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AC447E0-1D4D-4EF2-B81B-4B2400EE3EDB}"/>
              </a:ext>
            </a:extLst>
          </p:cNvPr>
          <p:cNvSpPr>
            <a:spLocks noGrp="1"/>
          </p:cNvSpPr>
          <p:nvPr>
            <p:ph type="dt" sz="half" idx="10"/>
          </p:nvPr>
        </p:nvSpPr>
        <p:spPr/>
        <p:txBody>
          <a:bodyPr rtlCol="0"/>
          <a:lstStyle/>
          <a:p>
            <a:r>
              <a:rPr lang="it-IT" dirty="0"/>
              <a:t>11 febbraio 2021</a:t>
            </a:r>
          </a:p>
        </p:txBody>
      </p:sp>
      <p:sp>
        <p:nvSpPr>
          <p:cNvPr id="3" name="Segnaposto piè di pagina 2">
            <a:extLst>
              <a:ext uri="{FF2B5EF4-FFF2-40B4-BE49-F238E27FC236}">
                <a16:creationId xmlns:a16="http://schemas.microsoft.com/office/drawing/2014/main" id="{C9984CA0-2A78-4600-9F3D-19B09E790FE8}"/>
              </a:ext>
            </a:extLst>
          </p:cNvPr>
          <p:cNvSpPr>
            <a:spLocks noGrp="1"/>
          </p:cNvSpPr>
          <p:nvPr>
            <p:ph type="ftr" sz="quarter" idx="11"/>
          </p:nvPr>
        </p:nvSpPr>
        <p:spPr/>
        <p:txBody>
          <a:bodyPr rtlCol="0"/>
          <a:lstStyle>
            <a:lvl1pPr>
              <a:defRPr/>
            </a:lvl1pPr>
          </a:lstStyle>
          <a:p>
            <a:r>
              <a:rPr lang="it-IT" dirty="0"/>
              <a:t>Confindustria Veneto SIAV</a:t>
            </a:r>
          </a:p>
        </p:txBody>
      </p:sp>
      <p:sp>
        <p:nvSpPr>
          <p:cNvPr id="4" name="Segnaposto numero diapositiva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rtlCol="0"/>
          <a:lstStyle/>
          <a:p>
            <a:pPr rtl="0"/>
            <a:fld id="{A65A5C87-DF58-40C8-B092-1DE63DB4547E}" type="slidenum">
              <a:rPr lang="it-IT" noProof="0" smtClean="0"/>
              <a:t>‹N›</a:t>
            </a:fld>
            <a:endParaRPr lang="it-IT" noProof="0"/>
          </a:p>
        </p:txBody>
      </p:sp>
    </p:spTree>
    <p:extLst>
      <p:ext uri="{BB962C8B-B14F-4D97-AF65-F5344CB8AC3E}">
        <p14:creationId xmlns:p14="http://schemas.microsoft.com/office/powerpoint/2010/main" val="4060377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useBgFill="1">
        <p:nvSpPr>
          <p:cNvPr id="9" name="Rettangolo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ttangolo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rgbClr val="D14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rtlCol="0" anchor="t">
            <a:normAutofit/>
          </a:bodyPr>
          <a:lstStyle>
            <a:lvl1pPr>
              <a:lnSpc>
                <a:spcPct val="100000"/>
              </a:lnSpc>
              <a:defRPr sz="34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rtlCol="0"/>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testo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rtlCol="0">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5" name="Segnaposto data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rtlCol="0"/>
          <a:lstStyle/>
          <a:p>
            <a:r>
              <a:rPr lang="it-IT" dirty="0"/>
              <a:t>11 febbraio 2021</a:t>
            </a:r>
          </a:p>
        </p:txBody>
      </p:sp>
      <p:sp>
        <p:nvSpPr>
          <p:cNvPr id="6" name="Segnaposto piè di pagina 5">
            <a:extLst>
              <a:ext uri="{FF2B5EF4-FFF2-40B4-BE49-F238E27FC236}">
                <a16:creationId xmlns:a16="http://schemas.microsoft.com/office/drawing/2014/main" id="{9D6C7F66-2DFA-4146-BE1A-CE2890FE45E2}"/>
              </a:ext>
            </a:extLst>
          </p:cNvPr>
          <p:cNvSpPr>
            <a:spLocks noGrp="1"/>
          </p:cNvSpPr>
          <p:nvPr>
            <p:ph type="ftr" sz="quarter" idx="11"/>
          </p:nvPr>
        </p:nvSpPr>
        <p:spPr/>
        <p:txBody>
          <a:bodyPr rtlCol="0"/>
          <a:lstStyle>
            <a:lvl1pPr>
              <a:defRPr/>
            </a:lvl1pPr>
          </a:lstStyle>
          <a:p>
            <a:r>
              <a:rPr lang="it-IT" dirty="0"/>
              <a:t>Confindustria Veneto SIAV</a:t>
            </a:r>
          </a:p>
        </p:txBody>
      </p:sp>
      <p:sp>
        <p:nvSpPr>
          <p:cNvPr id="7" name="Segnaposto numero diapositiva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rtlCol="0"/>
          <a:lstStyle/>
          <a:p>
            <a:pPr rtl="0"/>
            <a:fld id="{A65A5C87-DF58-40C8-B092-1DE63DB4547E}" type="slidenum">
              <a:rPr lang="it-IT" noProof="0" smtClean="0"/>
              <a:t>‹N›</a:t>
            </a:fld>
            <a:endParaRPr lang="it-IT" noProof="0"/>
          </a:p>
        </p:txBody>
      </p:sp>
    </p:spTree>
    <p:extLst>
      <p:ext uri="{BB962C8B-B14F-4D97-AF65-F5344CB8AC3E}">
        <p14:creationId xmlns:p14="http://schemas.microsoft.com/office/powerpoint/2010/main" val="1777224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useBgFill="1">
        <p:nvSpPr>
          <p:cNvPr id="9" name="Rettangolo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ttangolo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rgbClr val="D14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rtlCol="0" anchor="t">
            <a:normAutofit/>
          </a:bodyPr>
          <a:lstStyle>
            <a:lvl1pPr>
              <a:lnSpc>
                <a:spcPct val="100000"/>
              </a:lnSpc>
              <a:defRPr sz="3400"/>
            </a:lvl1pPr>
          </a:lstStyle>
          <a:p>
            <a:pPr rtl="0"/>
            <a:r>
              <a:rPr lang="it-IT" noProof="0"/>
              <a:t>Fare clic per modificare lo stile del titolo dello schema</a:t>
            </a:r>
          </a:p>
        </p:txBody>
      </p:sp>
      <p:sp>
        <p:nvSpPr>
          <p:cNvPr id="3" name="Segnaposto immagine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rtlCol="0">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p>
        </p:txBody>
      </p:sp>
      <p:sp>
        <p:nvSpPr>
          <p:cNvPr id="4" name="Segnaposto testo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rtlCol="0">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5" name="Segnaposto data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rtlCol="0"/>
          <a:lstStyle/>
          <a:p>
            <a:r>
              <a:rPr lang="it-IT" dirty="0"/>
              <a:t>11 febbraio 2021</a:t>
            </a:r>
          </a:p>
        </p:txBody>
      </p:sp>
      <p:sp>
        <p:nvSpPr>
          <p:cNvPr id="6" name="Segnaposto piè di pagina 5">
            <a:extLst>
              <a:ext uri="{FF2B5EF4-FFF2-40B4-BE49-F238E27FC236}">
                <a16:creationId xmlns:a16="http://schemas.microsoft.com/office/drawing/2014/main" id="{788CD9AD-D667-4FD4-AA34-428AA0BCD09E}"/>
              </a:ext>
            </a:extLst>
          </p:cNvPr>
          <p:cNvSpPr>
            <a:spLocks noGrp="1"/>
          </p:cNvSpPr>
          <p:nvPr>
            <p:ph type="ftr" sz="quarter" idx="11"/>
          </p:nvPr>
        </p:nvSpPr>
        <p:spPr/>
        <p:txBody>
          <a:bodyPr rtlCol="0"/>
          <a:lstStyle>
            <a:lvl1pPr>
              <a:defRPr/>
            </a:lvl1pPr>
          </a:lstStyle>
          <a:p>
            <a:r>
              <a:rPr lang="it-IT" dirty="0"/>
              <a:t>Confindustria veneto SIAV</a:t>
            </a:r>
          </a:p>
        </p:txBody>
      </p:sp>
      <p:sp>
        <p:nvSpPr>
          <p:cNvPr id="7" name="Segnaposto numero diapositiva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rtlCol="0"/>
          <a:lstStyle/>
          <a:p>
            <a:pPr rtl="0"/>
            <a:fld id="{A65A5C87-DF58-40C8-B092-1DE63DB4547E}" type="slidenum">
              <a:rPr lang="it-IT" noProof="0" smtClean="0"/>
              <a:t>‹N›</a:t>
            </a:fld>
            <a:endParaRPr lang="it-IT" noProof="0"/>
          </a:p>
        </p:txBody>
      </p:sp>
    </p:spTree>
    <p:extLst>
      <p:ext uri="{BB962C8B-B14F-4D97-AF65-F5344CB8AC3E}">
        <p14:creationId xmlns:p14="http://schemas.microsoft.com/office/powerpoint/2010/main" val="433248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con immagin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D358CF-0758-490A-A084-C46443B9ABE8}"/>
              </a:ext>
            </a:extLst>
          </p:cNvPr>
          <p:cNvSpPr>
            <a:spLocks noGrp="1"/>
          </p:cNvSpPr>
          <p:nvPr>
            <p:ph type="title"/>
          </p:nvPr>
        </p:nvSpPr>
        <p:spPr>
          <a:xfrm>
            <a:off x="5084064" y="1078992"/>
            <a:ext cx="6272784" cy="1536192"/>
          </a:xfrm>
        </p:spPr>
        <p:txBody>
          <a:bodyPr rtlCol="0" anchor="b">
            <a:normAutofit/>
          </a:bodyPr>
          <a:lstStyle>
            <a:lvl1pPr>
              <a:defRPr sz="52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21671183-B3CE-4F45-92FB-98290CA0E2CA}"/>
              </a:ext>
            </a:extLst>
          </p:cNvPr>
          <p:cNvSpPr>
            <a:spLocks noGrp="1"/>
          </p:cNvSpPr>
          <p:nvPr>
            <p:ph idx="1" hasCustomPrompt="1"/>
          </p:nvPr>
        </p:nvSpPr>
        <p:spPr>
          <a:xfrm>
            <a:off x="5084064" y="3355848"/>
            <a:ext cx="6272784" cy="2825496"/>
          </a:xfrm>
        </p:spPr>
        <p:txBody>
          <a:bodyPr rtlCol="0"/>
          <a:lstStyle>
            <a:lvl1pPr>
              <a:buNone/>
              <a:defRPr sz="1800"/>
            </a:lvl1pPr>
          </a:lstStyle>
          <a:p>
            <a:pPr lvl="0" rtl="0"/>
            <a:r>
              <a:rPr lang="it-IT" noProof="0"/>
              <a:t>Fare clic per modificare lo stile del titolo</a:t>
            </a:r>
          </a:p>
        </p:txBody>
      </p:sp>
      <p:sp>
        <p:nvSpPr>
          <p:cNvPr id="4" name="Segnaposto data 3">
            <a:extLst>
              <a:ext uri="{FF2B5EF4-FFF2-40B4-BE49-F238E27FC236}">
                <a16:creationId xmlns:a16="http://schemas.microsoft.com/office/drawing/2014/main" id="{3D7DED67-27EC-4D43-A21C-093C1DB04813}"/>
              </a:ext>
            </a:extLst>
          </p:cNvPr>
          <p:cNvSpPr>
            <a:spLocks noGrp="1"/>
          </p:cNvSpPr>
          <p:nvPr>
            <p:ph type="dt" sz="half" idx="10"/>
          </p:nvPr>
        </p:nvSpPr>
        <p:spPr>
          <a:xfrm>
            <a:off x="905256" y="6356350"/>
            <a:ext cx="2743200" cy="365125"/>
          </a:xfrm>
        </p:spPr>
        <p:txBody>
          <a:bodyPr rtlCol="0"/>
          <a:lstStyle/>
          <a:p>
            <a:r>
              <a:rPr lang="it-IT" dirty="0"/>
              <a:t>11 febbraio 2021</a:t>
            </a:r>
          </a:p>
        </p:txBody>
      </p:sp>
      <p:sp>
        <p:nvSpPr>
          <p:cNvPr id="5" name="Segnaposto piè di pagina 4">
            <a:extLst>
              <a:ext uri="{FF2B5EF4-FFF2-40B4-BE49-F238E27FC236}">
                <a16:creationId xmlns:a16="http://schemas.microsoft.com/office/drawing/2014/main" id="{36747CE3-4890-4BC1-94DB-5D49D02C9933}"/>
              </a:ext>
            </a:extLst>
          </p:cNvPr>
          <p:cNvSpPr>
            <a:spLocks noGrp="1"/>
          </p:cNvSpPr>
          <p:nvPr>
            <p:ph type="ftr" sz="quarter" idx="11"/>
          </p:nvPr>
        </p:nvSpPr>
        <p:spPr>
          <a:xfrm>
            <a:off x="4041648" y="6356350"/>
            <a:ext cx="4114800" cy="365125"/>
          </a:xfrm>
        </p:spPr>
        <p:txBody>
          <a:bodyPr rtlCol="0"/>
          <a:lstStyle>
            <a:lvl1pPr>
              <a:defRPr/>
            </a:lvl1pPr>
          </a:lstStyle>
          <a:p>
            <a:r>
              <a:rPr lang="it-IT" dirty="0"/>
              <a:t>Confindustria Veneto SIAV</a:t>
            </a:r>
          </a:p>
        </p:txBody>
      </p:sp>
      <p:sp>
        <p:nvSpPr>
          <p:cNvPr id="6" name="Segnaposto numero diapositiva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rtlCol="0"/>
          <a:lstStyle/>
          <a:p>
            <a:pPr rtl="0"/>
            <a:fld id="{A65A5C87-DF58-40C8-B092-1DE63DB4547E}" type="slidenum">
              <a:rPr lang="it-IT" noProof="0" smtClean="0"/>
              <a:t>‹N›</a:t>
            </a:fld>
            <a:endParaRPr lang="it-IT" noProof="0"/>
          </a:p>
        </p:txBody>
      </p:sp>
      <p:sp>
        <p:nvSpPr>
          <p:cNvPr id="7" name="Rettangolo 6">
            <a:extLst>
              <a:ext uri="{FF2B5EF4-FFF2-40B4-BE49-F238E27FC236}">
                <a16:creationId xmlns:a16="http://schemas.microsoft.com/office/drawing/2014/main" id="{C3EEEC07-DA87-4415-8D6B-72E1B2686535}"/>
              </a:ext>
            </a:extLst>
          </p:cNvPr>
          <p:cNvSpPr/>
          <p:nvPr userDrawn="1"/>
        </p:nvSpPr>
        <p:spPr>
          <a:xfrm rot="5400000">
            <a:off x="5317960" y="363389"/>
            <a:ext cx="73152" cy="548640"/>
          </a:xfrm>
          <a:prstGeom prst="rect">
            <a:avLst/>
          </a:prstGeom>
          <a:solidFill>
            <a:srgbClr val="D14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ttangolo 8">
            <a:extLst>
              <a:ext uri="{FF2B5EF4-FFF2-40B4-BE49-F238E27FC236}">
                <a16:creationId xmlns:a16="http://schemas.microsoft.com/office/drawing/2014/main" id="{3CC47E32-D289-4A1B-A3C7-A355CD5572E8}"/>
              </a:ext>
            </a:extLst>
          </p:cNvPr>
          <p:cNvSpPr/>
          <p:nvPr userDrawn="1"/>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egnaposto immagine 14">
            <a:extLst>
              <a:ext uri="{FF2B5EF4-FFF2-40B4-BE49-F238E27FC236}">
                <a16:creationId xmlns:a16="http://schemas.microsoft.com/office/drawing/2014/main" id="{D9F91D62-7A39-4697-A73D-908DBA590EFB}"/>
              </a:ext>
            </a:extLst>
          </p:cNvPr>
          <p:cNvSpPr>
            <a:spLocks noGrp="1"/>
          </p:cNvSpPr>
          <p:nvPr>
            <p:ph type="pic" sz="quarter" idx="13"/>
          </p:nvPr>
        </p:nvSpPr>
        <p:spPr>
          <a:xfrm>
            <a:off x="457200" y="603504"/>
            <a:ext cx="4050792" cy="5577840"/>
          </a:xfrm>
        </p:spPr>
        <p:txBody>
          <a:bodyPr rtlCol="0" anchor="ctr"/>
          <a:lstStyle>
            <a:lvl1pPr algn="ctr">
              <a:buNone/>
              <a:defRPr/>
            </a:lvl1pPr>
          </a:lstStyle>
          <a:p>
            <a:pPr rtl="0"/>
            <a:r>
              <a:rPr lang="it-IT" noProof="0"/>
              <a:t>Fare clic sull'icona per inserire un'immagine</a:t>
            </a:r>
          </a:p>
        </p:txBody>
      </p:sp>
    </p:spTree>
    <p:extLst>
      <p:ext uri="{BB962C8B-B14F-4D97-AF65-F5344CB8AC3E}">
        <p14:creationId xmlns:p14="http://schemas.microsoft.com/office/powerpoint/2010/main" val="381258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contenuto con 2 immagin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D358CF-0758-490A-A084-C46443B9ABE8}"/>
              </a:ext>
            </a:extLst>
          </p:cNvPr>
          <p:cNvSpPr>
            <a:spLocks noGrp="1"/>
          </p:cNvSpPr>
          <p:nvPr>
            <p:ph type="title"/>
          </p:nvPr>
        </p:nvSpPr>
        <p:spPr>
          <a:xfrm>
            <a:off x="612648" y="1078992"/>
            <a:ext cx="6272784" cy="1536192"/>
          </a:xfrm>
        </p:spPr>
        <p:txBody>
          <a:bodyPr rtlCol="0" anchor="b">
            <a:normAutofit/>
          </a:bodyPr>
          <a:lstStyle>
            <a:lvl1pPr>
              <a:defRPr sz="52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21671183-B3CE-4F45-92FB-98290CA0E2CA}"/>
              </a:ext>
            </a:extLst>
          </p:cNvPr>
          <p:cNvSpPr>
            <a:spLocks noGrp="1"/>
          </p:cNvSpPr>
          <p:nvPr>
            <p:ph idx="1" hasCustomPrompt="1"/>
          </p:nvPr>
        </p:nvSpPr>
        <p:spPr>
          <a:xfrm>
            <a:off x="612648" y="3355848"/>
            <a:ext cx="6272784" cy="2825496"/>
          </a:xfrm>
        </p:spPr>
        <p:txBody>
          <a:bodyPr rtlCol="0"/>
          <a:lstStyle>
            <a:lvl1pPr marL="0" indent="0">
              <a:buNone/>
              <a:defRPr sz="1800"/>
            </a:lvl1pPr>
          </a:lstStyle>
          <a:p>
            <a:pPr lvl="0" rtl="0"/>
            <a:r>
              <a:rPr lang="it-IT" noProof="0"/>
              <a:t>Fare clic per modificare lo stile del titolo</a:t>
            </a:r>
          </a:p>
        </p:txBody>
      </p:sp>
      <p:sp>
        <p:nvSpPr>
          <p:cNvPr id="6" name="Segnaposto numero diapositiva 5">
            <a:extLst>
              <a:ext uri="{FF2B5EF4-FFF2-40B4-BE49-F238E27FC236}">
                <a16:creationId xmlns:a16="http://schemas.microsoft.com/office/drawing/2014/main" id="{093C5AD3-D79A-4D46-B25B-822FE0252511}"/>
              </a:ext>
            </a:extLst>
          </p:cNvPr>
          <p:cNvSpPr>
            <a:spLocks noGrp="1"/>
          </p:cNvSpPr>
          <p:nvPr>
            <p:ph type="sldNum" sz="quarter" idx="12"/>
          </p:nvPr>
        </p:nvSpPr>
        <p:spPr>
          <a:xfrm>
            <a:off x="5605272" y="6356350"/>
            <a:ext cx="1280160" cy="365125"/>
          </a:xfrm>
        </p:spPr>
        <p:txBody>
          <a:bodyPr rtlCol="0"/>
          <a:lstStyle/>
          <a:p>
            <a:pPr rtl="0"/>
            <a:fld id="{A65A5C87-DF58-40C8-B092-1DE63DB4547E}" type="slidenum">
              <a:rPr lang="it-IT" noProof="0" smtClean="0"/>
              <a:t>‹N›</a:t>
            </a:fld>
            <a:endParaRPr lang="it-IT" noProof="0"/>
          </a:p>
        </p:txBody>
      </p:sp>
      <p:sp>
        <p:nvSpPr>
          <p:cNvPr id="7" name="Rettangolo 6">
            <a:extLst>
              <a:ext uri="{FF2B5EF4-FFF2-40B4-BE49-F238E27FC236}">
                <a16:creationId xmlns:a16="http://schemas.microsoft.com/office/drawing/2014/main" id="{C3EEEC07-DA87-4415-8D6B-72E1B2686535}"/>
              </a:ext>
            </a:extLst>
          </p:cNvPr>
          <p:cNvSpPr/>
          <p:nvPr userDrawn="1"/>
        </p:nvSpPr>
        <p:spPr>
          <a:xfrm rot="5400000">
            <a:off x="850392" y="365760"/>
            <a:ext cx="73152" cy="548640"/>
          </a:xfrm>
          <a:prstGeom prst="rect">
            <a:avLst/>
          </a:prstGeom>
          <a:solidFill>
            <a:srgbClr val="D14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egnaposto immagine 14">
            <a:extLst>
              <a:ext uri="{FF2B5EF4-FFF2-40B4-BE49-F238E27FC236}">
                <a16:creationId xmlns:a16="http://schemas.microsoft.com/office/drawing/2014/main" id="{D9F91D62-7A39-4697-A73D-908DBA590EFB}"/>
              </a:ext>
            </a:extLst>
          </p:cNvPr>
          <p:cNvSpPr>
            <a:spLocks noGrp="1"/>
          </p:cNvSpPr>
          <p:nvPr>
            <p:ph type="pic" sz="quarter" idx="13"/>
          </p:nvPr>
        </p:nvSpPr>
        <p:spPr>
          <a:xfrm>
            <a:off x="7680960" y="4352544"/>
            <a:ext cx="4507992" cy="2505456"/>
          </a:xfrm>
        </p:spPr>
        <p:txBody>
          <a:bodyPr rtlCol="0" anchor="ctr"/>
          <a:lstStyle>
            <a:lvl1pPr algn="ctr">
              <a:buNone/>
              <a:defRPr/>
            </a:lvl1pPr>
          </a:lstStyle>
          <a:p>
            <a:pPr rtl="0"/>
            <a:r>
              <a:rPr lang="it-IT" noProof="0"/>
              <a:t>Fare clic sull'icona per inserire un'immagine</a:t>
            </a:r>
          </a:p>
        </p:txBody>
      </p:sp>
      <p:sp>
        <p:nvSpPr>
          <p:cNvPr id="10" name="Segnaposto immagine 14">
            <a:extLst>
              <a:ext uri="{FF2B5EF4-FFF2-40B4-BE49-F238E27FC236}">
                <a16:creationId xmlns:a16="http://schemas.microsoft.com/office/drawing/2014/main" id="{687A7A61-F904-44E0-837C-FB357932BC1E}"/>
              </a:ext>
            </a:extLst>
          </p:cNvPr>
          <p:cNvSpPr>
            <a:spLocks noGrp="1"/>
          </p:cNvSpPr>
          <p:nvPr>
            <p:ph type="pic" sz="quarter" idx="14"/>
          </p:nvPr>
        </p:nvSpPr>
        <p:spPr>
          <a:xfrm>
            <a:off x="7680960" y="0"/>
            <a:ext cx="4507992" cy="4123944"/>
          </a:xfrm>
        </p:spPr>
        <p:txBody>
          <a:bodyPr rtlCol="0" anchor="ctr"/>
          <a:lstStyle>
            <a:lvl1pPr algn="ctr">
              <a:buNone/>
              <a:defRPr/>
            </a:lvl1pPr>
          </a:lstStyle>
          <a:p>
            <a:pPr rtl="0"/>
            <a:r>
              <a:rPr lang="it-IT" noProof="0"/>
              <a:t>Fare clic sull'icona per inserire un'immagine</a:t>
            </a:r>
          </a:p>
        </p:txBody>
      </p:sp>
      <p:sp>
        <p:nvSpPr>
          <p:cNvPr id="8" name="Rettangolo 7">
            <a:extLst>
              <a:ext uri="{FF2B5EF4-FFF2-40B4-BE49-F238E27FC236}">
                <a16:creationId xmlns:a16="http://schemas.microsoft.com/office/drawing/2014/main" id="{EEFA3CC7-31ED-4E5A-87A6-AA1D8F4251FC}"/>
              </a:ext>
            </a:extLst>
          </p:cNvPr>
          <p:cNvSpPr/>
          <p:nvPr userDrawn="1"/>
        </p:nvSpPr>
        <p:spPr>
          <a:xfrm>
            <a:off x="621792"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8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della sezione">
    <p:spTree>
      <p:nvGrpSpPr>
        <p:cNvPr id="1" name=""/>
        <p:cNvGrpSpPr/>
        <p:nvPr/>
      </p:nvGrpSpPr>
      <p:grpSpPr>
        <a:xfrm>
          <a:off x="0" y="0"/>
          <a:ext cx="0" cy="0"/>
          <a:chOff x="0" y="0"/>
          <a:chExt cx="0" cy="0"/>
        </a:xfrm>
      </p:grpSpPr>
      <p:sp useBgFill="1">
        <p:nvSpPr>
          <p:cNvPr id="7" name="Rettangolo 6">
            <a:extLst>
              <a:ext uri="{FF2B5EF4-FFF2-40B4-BE49-F238E27FC236}">
                <a16:creationId xmlns:a16="http://schemas.microsoft.com/office/drawing/2014/main" id="{B541A812-4D3F-4D65-BA64-BA64E37F2C1D}"/>
              </a:ext>
            </a:extLst>
          </p:cNvPr>
          <p:cNvSpPr/>
          <p:nvPr userDrawn="1"/>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B8E44900-E8BF-4B12-8BCB-41076E2B68C7}"/>
              </a:ext>
            </a:extLst>
          </p:cNvPr>
          <p:cNvSpPr>
            <a:spLocks noGrp="1"/>
          </p:cNvSpPr>
          <p:nvPr>
            <p:ph type="title"/>
          </p:nvPr>
        </p:nvSpPr>
        <p:spPr>
          <a:xfrm>
            <a:off x="1078992" y="1938528"/>
            <a:ext cx="7013448" cy="2990088"/>
          </a:xfrm>
        </p:spPr>
        <p:txBody>
          <a:bodyPr rtlCol="0" anchor="ctr">
            <a:normAutofit/>
          </a:bodyPr>
          <a:lstStyle>
            <a:lvl1pPr>
              <a:defRPr sz="5400"/>
            </a:lvl1pPr>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917741F9-B00F-4463-A257-6B66DABD9B4E}"/>
              </a:ext>
            </a:extLst>
          </p:cNvPr>
          <p:cNvSpPr>
            <a:spLocks noGrp="1"/>
          </p:cNvSpPr>
          <p:nvPr>
            <p:ph type="body" idx="1" hasCustomPrompt="1"/>
          </p:nvPr>
        </p:nvSpPr>
        <p:spPr>
          <a:xfrm>
            <a:off x="8613648" y="1938528"/>
            <a:ext cx="2688336" cy="2990088"/>
          </a:xfrm>
          <a:solidFill>
            <a:schemeClr val="accent1"/>
          </a:solidFill>
        </p:spPr>
        <p:txBody>
          <a:bodyPr rtlCol="0" anchor="ct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Fare clic per modificare lo stile del titolo</a:t>
            </a:r>
          </a:p>
        </p:txBody>
      </p:sp>
      <p:sp>
        <p:nvSpPr>
          <p:cNvPr id="12" name="Rettangolo 11">
            <a:extLst>
              <a:ext uri="{FF2B5EF4-FFF2-40B4-BE49-F238E27FC236}">
                <a16:creationId xmlns:a16="http://schemas.microsoft.com/office/drawing/2014/main" id="{5716BBE9-8A9C-450B-A235-677945C7ED44}"/>
              </a:ext>
            </a:extLst>
          </p:cNvPr>
          <p:cNvSpPr/>
          <p:nvPr userDrawn="1"/>
        </p:nvSpPr>
        <p:spPr>
          <a:xfrm>
            <a:off x="609084" y="2965074"/>
            <a:ext cx="128016" cy="914400"/>
          </a:xfrm>
          <a:prstGeom prst="rect">
            <a:avLst/>
          </a:prstGeom>
          <a:solidFill>
            <a:srgbClr val="D14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ttangolo 13">
            <a:extLst>
              <a:ext uri="{FF2B5EF4-FFF2-40B4-BE49-F238E27FC236}">
                <a16:creationId xmlns:a16="http://schemas.microsoft.com/office/drawing/2014/main" id="{9855E7BF-3629-4C02-98DF-CFC1C93CE036}"/>
              </a:ext>
            </a:extLst>
          </p:cNvPr>
          <p:cNvSpPr/>
          <p:nvPr userDrawn="1"/>
        </p:nvSpPr>
        <p:spPr>
          <a:xfrm rot="5400000">
            <a:off x="7360539" y="3424428"/>
            <a:ext cx="210312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540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useBgFill="1">
        <p:nvSpPr>
          <p:cNvPr id="8" name="Rettangolo 7">
            <a:extLst>
              <a:ext uri="{FF2B5EF4-FFF2-40B4-BE49-F238E27FC236}">
                <a16:creationId xmlns:a16="http://schemas.microsoft.com/office/drawing/2014/main" id="{2D6FBB9D-1CAA-4D05-AB33-BABDFE17B843}"/>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ttangolo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rgbClr val="D14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rtlCol="0">
            <a:normAutofit/>
          </a:bodyPr>
          <a:lstStyle>
            <a:lvl1pPr>
              <a:defRPr sz="40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a:extLst>
              <a:ext uri="{FF2B5EF4-FFF2-40B4-BE49-F238E27FC236}">
                <a16:creationId xmlns:a16="http://schemas.microsoft.com/office/drawing/2014/main" id="{3D7DED67-27EC-4D43-A21C-093C1DB04813}"/>
              </a:ext>
            </a:extLst>
          </p:cNvPr>
          <p:cNvSpPr>
            <a:spLocks noGrp="1"/>
          </p:cNvSpPr>
          <p:nvPr>
            <p:ph type="dt" sz="half" idx="10"/>
          </p:nvPr>
        </p:nvSpPr>
        <p:spPr>
          <a:xfrm>
            <a:off x="1101852" y="6356350"/>
            <a:ext cx="2743200" cy="365125"/>
          </a:xfrm>
        </p:spPr>
        <p:txBody>
          <a:bodyPr rtlCol="0"/>
          <a:lstStyle/>
          <a:p>
            <a:r>
              <a:rPr lang="it-IT" dirty="0"/>
              <a:t>11 febbraio 2021</a:t>
            </a:r>
          </a:p>
        </p:txBody>
      </p:sp>
      <p:sp>
        <p:nvSpPr>
          <p:cNvPr id="5" name="Segnaposto piè di pagina 4">
            <a:extLst>
              <a:ext uri="{FF2B5EF4-FFF2-40B4-BE49-F238E27FC236}">
                <a16:creationId xmlns:a16="http://schemas.microsoft.com/office/drawing/2014/main" id="{36747CE3-4890-4BC1-94DB-5D49D02C9933}"/>
              </a:ext>
            </a:extLst>
          </p:cNvPr>
          <p:cNvSpPr>
            <a:spLocks noGrp="1"/>
          </p:cNvSpPr>
          <p:nvPr>
            <p:ph type="ftr" sz="quarter" idx="11"/>
          </p:nvPr>
        </p:nvSpPr>
        <p:spPr/>
        <p:txBody>
          <a:bodyPr rtlCol="0"/>
          <a:lstStyle>
            <a:lvl1pPr>
              <a:defRPr/>
            </a:lvl1pPr>
          </a:lstStyle>
          <a:p>
            <a:r>
              <a:rPr lang="it-IT" dirty="0"/>
              <a:t>Confindustria Veneto SIAV</a:t>
            </a:r>
          </a:p>
        </p:txBody>
      </p:sp>
      <p:sp>
        <p:nvSpPr>
          <p:cNvPr id="6" name="Segnaposto numero diapositiva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rtlCol="0"/>
          <a:lstStyle/>
          <a:p>
            <a:pPr rtl="0"/>
            <a:fld id="{A65A5C87-DF58-40C8-B092-1DE63DB4547E}" type="slidenum">
              <a:rPr lang="it-IT" noProof="0" smtClean="0"/>
              <a:t>‹N›</a:t>
            </a:fld>
            <a:endParaRPr lang="it-IT" noProof="0"/>
          </a:p>
        </p:txBody>
      </p:sp>
    </p:spTree>
    <p:extLst>
      <p:ext uri="{BB962C8B-B14F-4D97-AF65-F5344CB8AC3E}">
        <p14:creationId xmlns:p14="http://schemas.microsoft.com/office/powerpoint/2010/main" val="3393869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Cita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rtlCol="0" anchor="ctr">
            <a:normAutofit/>
          </a:bodyPr>
          <a:lstStyle>
            <a:lvl1pPr algn="ctr">
              <a:defRPr sz="4800"/>
            </a:lvl1pPr>
          </a:lstStyle>
          <a:p>
            <a:pPr rtl="0"/>
            <a:r>
              <a:rPr lang="it-IT" noProof="0"/>
              <a:t>Fare clic per modificare lo stile del titolo dello schema</a:t>
            </a:r>
          </a:p>
        </p:txBody>
      </p:sp>
      <p:sp useBgFill="1">
        <p:nvSpPr>
          <p:cNvPr id="4" name="Rettangolo 3">
            <a:extLst>
              <a:ext uri="{FF2B5EF4-FFF2-40B4-BE49-F238E27FC236}">
                <a16:creationId xmlns:a16="http://schemas.microsoft.com/office/drawing/2014/main" id="{673635DF-99E4-4A0C-A272-D9FF87695DE7}"/>
              </a:ext>
            </a:extLst>
          </p:cNvPr>
          <p:cNvSpPr/>
          <p:nvPr userDrawn="1"/>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ttangolo 4">
            <a:extLst>
              <a:ext uri="{FF2B5EF4-FFF2-40B4-BE49-F238E27FC236}">
                <a16:creationId xmlns:a16="http://schemas.microsoft.com/office/drawing/2014/main" id="{5590C76F-6331-4485-AA5B-D61483481F68}"/>
              </a:ext>
            </a:extLst>
          </p:cNvPr>
          <p:cNvSpPr/>
          <p:nvPr userDrawn="1"/>
        </p:nvSpPr>
        <p:spPr>
          <a:xfrm>
            <a:off x="498834" y="5118581"/>
            <a:ext cx="146304" cy="548640"/>
          </a:xfrm>
          <a:prstGeom prst="rect">
            <a:avLst/>
          </a:prstGeom>
          <a:solidFill>
            <a:srgbClr val="D14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testo 2">
            <a:extLst>
              <a:ext uri="{FF2B5EF4-FFF2-40B4-BE49-F238E27FC236}">
                <a16:creationId xmlns:a16="http://schemas.microsoft.com/office/drawing/2014/main" id="{917741F9-B00F-4463-A257-6B66DABD9B4E}"/>
              </a:ext>
            </a:extLst>
          </p:cNvPr>
          <p:cNvSpPr>
            <a:spLocks noGrp="1"/>
          </p:cNvSpPr>
          <p:nvPr>
            <p:ph type="body" idx="1" hasCustomPrompt="1"/>
          </p:nvPr>
        </p:nvSpPr>
        <p:spPr>
          <a:xfrm>
            <a:off x="841248" y="5102352"/>
            <a:ext cx="10607040" cy="585216"/>
          </a:xfrm>
          <a:solidFill>
            <a:schemeClr val="accent1"/>
          </a:solidFill>
        </p:spPr>
        <p:txBody>
          <a:bodyPr rtlCol="0" anchor="ct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Fare clic per modificare lo stile del titolo</a:t>
            </a:r>
          </a:p>
        </p:txBody>
      </p:sp>
      <p:sp>
        <p:nvSpPr>
          <p:cNvPr id="6" name="Segnaposto data 5">
            <a:extLst>
              <a:ext uri="{FF2B5EF4-FFF2-40B4-BE49-F238E27FC236}">
                <a16:creationId xmlns:a16="http://schemas.microsoft.com/office/drawing/2014/main" id="{ECB2BA4C-9ADA-41DB-B758-9E3CFECDF528}"/>
              </a:ext>
            </a:extLst>
          </p:cNvPr>
          <p:cNvSpPr>
            <a:spLocks noGrp="1"/>
          </p:cNvSpPr>
          <p:nvPr>
            <p:ph type="dt" sz="half" idx="10"/>
          </p:nvPr>
        </p:nvSpPr>
        <p:spPr>
          <a:xfrm>
            <a:off x="905256" y="6356350"/>
            <a:ext cx="2743200" cy="365125"/>
          </a:xfrm>
        </p:spPr>
        <p:txBody>
          <a:bodyPr rtlCol="0"/>
          <a:lstStyle/>
          <a:p>
            <a:r>
              <a:rPr lang="it-IT" dirty="0"/>
              <a:t>11 febbraio 2021</a:t>
            </a:r>
          </a:p>
        </p:txBody>
      </p:sp>
      <p:sp>
        <p:nvSpPr>
          <p:cNvPr id="10" name="Segnaposto piè di pagina 9">
            <a:extLst>
              <a:ext uri="{FF2B5EF4-FFF2-40B4-BE49-F238E27FC236}">
                <a16:creationId xmlns:a16="http://schemas.microsoft.com/office/drawing/2014/main" id="{20957ADB-410A-48BE-AA95-3A708314B02A}"/>
              </a:ext>
            </a:extLst>
          </p:cNvPr>
          <p:cNvSpPr>
            <a:spLocks noGrp="1"/>
          </p:cNvSpPr>
          <p:nvPr>
            <p:ph type="ftr" sz="quarter" idx="11"/>
          </p:nvPr>
        </p:nvSpPr>
        <p:spPr/>
        <p:txBody>
          <a:bodyPr rtlCol="0"/>
          <a:lstStyle>
            <a:lvl1pPr>
              <a:defRPr/>
            </a:lvl1pPr>
          </a:lstStyle>
          <a:p>
            <a:r>
              <a:rPr lang="it-IT" dirty="0"/>
              <a:t>Confindustria Veneto SIAV</a:t>
            </a:r>
          </a:p>
        </p:txBody>
      </p:sp>
      <p:sp>
        <p:nvSpPr>
          <p:cNvPr id="11" name="Segnaposto numero diapositiva 10">
            <a:extLst>
              <a:ext uri="{FF2B5EF4-FFF2-40B4-BE49-F238E27FC236}">
                <a16:creationId xmlns:a16="http://schemas.microsoft.com/office/drawing/2014/main" id="{5112591B-8032-4FDF-9B26-8F505642C5C2}"/>
              </a:ext>
            </a:extLst>
          </p:cNvPr>
          <p:cNvSpPr>
            <a:spLocks noGrp="1"/>
          </p:cNvSpPr>
          <p:nvPr>
            <p:ph type="sldNum" sz="quarter" idx="12"/>
          </p:nvPr>
        </p:nvSpPr>
        <p:spPr>
          <a:xfrm>
            <a:off x="8540496" y="6356350"/>
            <a:ext cx="2743200" cy="365125"/>
          </a:xfrm>
        </p:spPr>
        <p:txBody>
          <a:bodyPr rtlCol="0"/>
          <a:lstStyle/>
          <a:p>
            <a:pPr rtl="0"/>
            <a:fld id="{A65A5C87-DF58-40C8-B092-1DE63DB4547E}" type="slidenum">
              <a:rPr lang="it-IT" noProof="0" smtClean="0"/>
              <a:t>‹N›</a:t>
            </a:fld>
            <a:endParaRPr lang="it-IT" noProof="0"/>
          </a:p>
        </p:txBody>
      </p:sp>
    </p:spTree>
    <p:extLst>
      <p:ext uri="{BB962C8B-B14F-4D97-AF65-F5344CB8AC3E}">
        <p14:creationId xmlns:p14="http://schemas.microsoft.com/office/powerpoint/2010/main" val="4244522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useBgFill="1">
        <p:nvSpPr>
          <p:cNvPr id="9" name="Rettangolo 8">
            <a:extLst>
              <a:ext uri="{FF2B5EF4-FFF2-40B4-BE49-F238E27FC236}">
                <a16:creationId xmlns:a16="http://schemas.microsoft.com/office/drawing/2014/main" id="{342F4163-FF9F-453F-99BB-82B8FDB0A1F9}"/>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egnaposto immagine 14">
            <a:extLst>
              <a:ext uri="{FF2B5EF4-FFF2-40B4-BE49-F238E27FC236}">
                <a16:creationId xmlns:a16="http://schemas.microsoft.com/office/drawing/2014/main" id="{D9F91D62-7A39-4697-A73D-908DBA590EFB}"/>
              </a:ext>
            </a:extLst>
          </p:cNvPr>
          <p:cNvSpPr>
            <a:spLocks noGrp="1"/>
          </p:cNvSpPr>
          <p:nvPr>
            <p:ph type="pic" sz="quarter" idx="13" hasCustomPrompt="1"/>
          </p:nvPr>
        </p:nvSpPr>
        <p:spPr>
          <a:xfrm>
            <a:off x="5422392" y="2798064"/>
            <a:ext cx="1463040" cy="1481328"/>
          </a:xfrm>
        </p:spPr>
        <p:txBody>
          <a:bodyPr rtlCol="0" anchor="ctr"/>
          <a:lstStyle>
            <a:lvl1pPr algn="ctr">
              <a:buNone/>
              <a:defRPr/>
            </a:lvl1pPr>
          </a:lstStyle>
          <a:p>
            <a:pPr rtl="0"/>
            <a:r>
              <a:rPr lang="it-IT" noProof="0"/>
              <a:t>Immagine</a:t>
            </a:r>
          </a:p>
        </p:txBody>
      </p:sp>
      <p:sp>
        <p:nvSpPr>
          <p:cNvPr id="10" name="Segnaposto immagine 14">
            <a:extLst>
              <a:ext uri="{FF2B5EF4-FFF2-40B4-BE49-F238E27FC236}">
                <a16:creationId xmlns:a16="http://schemas.microsoft.com/office/drawing/2014/main" id="{687A7A61-F904-44E0-837C-FB357932BC1E}"/>
              </a:ext>
            </a:extLst>
          </p:cNvPr>
          <p:cNvSpPr>
            <a:spLocks noGrp="1"/>
          </p:cNvSpPr>
          <p:nvPr>
            <p:ph type="pic" sz="quarter" idx="14" hasCustomPrompt="1"/>
          </p:nvPr>
        </p:nvSpPr>
        <p:spPr>
          <a:xfrm>
            <a:off x="576072" y="2798064"/>
            <a:ext cx="1463040" cy="1481328"/>
          </a:xfrm>
        </p:spPr>
        <p:txBody>
          <a:bodyPr rtlCol="0" anchor="ctr"/>
          <a:lstStyle>
            <a:lvl1pPr algn="ctr">
              <a:buNone/>
              <a:defRPr/>
            </a:lvl1pPr>
          </a:lstStyle>
          <a:p>
            <a:pPr rtl="0"/>
            <a:r>
              <a:rPr lang="it-IT" noProof="0"/>
              <a:t>Immagine</a:t>
            </a:r>
          </a:p>
        </p:txBody>
      </p:sp>
      <p:sp>
        <p:nvSpPr>
          <p:cNvPr id="16" name="Segnaposto immagine 14">
            <a:extLst>
              <a:ext uri="{FF2B5EF4-FFF2-40B4-BE49-F238E27FC236}">
                <a16:creationId xmlns:a16="http://schemas.microsoft.com/office/drawing/2014/main" id="{6B8374DB-2C54-426F-9768-7B838BE1F98D}"/>
              </a:ext>
            </a:extLst>
          </p:cNvPr>
          <p:cNvSpPr>
            <a:spLocks noGrp="1"/>
          </p:cNvSpPr>
          <p:nvPr>
            <p:ph type="pic" sz="quarter" idx="21" hasCustomPrompt="1"/>
          </p:nvPr>
        </p:nvSpPr>
        <p:spPr>
          <a:xfrm>
            <a:off x="7845552" y="2798064"/>
            <a:ext cx="1463040" cy="1481328"/>
          </a:xfrm>
        </p:spPr>
        <p:txBody>
          <a:bodyPr rtlCol="0" anchor="ctr"/>
          <a:lstStyle>
            <a:lvl1pPr algn="ctr">
              <a:buNone/>
              <a:defRPr/>
            </a:lvl1pPr>
          </a:lstStyle>
          <a:p>
            <a:pPr rtl="0"/>
            <a:r>
              <a:rPr lang="it-IT" noProof="0"/>
              <a:t>Immagine</a:t>
            </a:r>
          </a:p>
        </p:txBody>
      </p:sp>
      <p:sp>
        <p:nvSpPr>
          <p:cNvPr id="27" name="Rettangolo 26">
            <a:extLst>
              <a:ext uri="{FF2B5EF4-FFF2-40B4-BE49-F238E27FC236}">
                <a16:creationId xmlns:a16="http://schemas.microsoft.com/office/drawing/2014/main" id="{76763C05-47FB-4725-A20D-066889246220}"/>
              </a:ext>
            </a:extLst>
          </p:cNvPr>
          <p:cNvSpPr/>
          <p:nvPr userDrawn="1"/>
        </p:nvSpPr>
        <p:spPr>
          <a:xfrm>
            <a:off x="498834" y="787352"/>
            <a:ext cx="128016" cy="704088"/>
          </a:xfrm>
          <a:prstGeom prst="rect">
            <a:avLst/>
          </a:prstGeom>
          <a:solidFill>
            <a:srgbClr val="D14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itolo 1">
            <a:extLst>
              <a:ext uri="{FF2B5EF4-FFF2-40B4-BE49-F238E27FC236}">
                <a16:creationId xmlns:a16="http://schemas.microsoft.com/office/drawing/2014/main" id="{9EDC39EC-C00D-4DE8-8828-E0E5AD579F19}"/>
              </a:ext>
            </a:extLst>
          </p:cNvPr>
          <p:cNvSpPr>
            <a:spLocks noGrp="1"/>
          </p:cNvSpPr>
          <p:nvPr>
            <p:ph type="title"/>
          </p:nvPr>
        </p:nvSpPr>
        <p:spPr>
          <a:xfrm>
            <a:off x="1115568" y="548640"/>
            <a:ext cx="10168128" cy="1179576"/>
          </a:xfrm>
        </p:spPr>
        <p:txBody>
          <a:bodyPr rtlCol="0">
            <a:normAutofit/>
          </a:bodyPr>
          <a:lstStyle>
            <a:lvl1pPr>
              <a:defRPr sz="4000"/>
            </a:lvl1pPr>
          </a:lstStyle>
          <a:p>
            <a:pPr rtl="0"/>
            <a:r>
              <a:rPr lang="it-IT" noProof="0"/>
              <a:t>Fare clic per modificare lo stile del titolo dello schema</a:t>
            </a:r>
          </a:p>
        </p:txBody>
      </p:sp>
      <p:sp>
        <p:nvSpPr>
          <p:cNvPr id="32" name="Segnaposto immagine 14">
            <a:extLst>
              <a:ext uri="{FF2B5EF4-FFF2-40B4-BE49-F238E27FC236}">
                <a16:creationId xmlns:a16="http://schemas.microsoft.com/office/drawing/2014/main" id="{AC393A50-B0FA-44B0-850A-6E748DECA20A}"/>
              </a:ext>
            </a:extLst>
          </p:cNvPr>
          <p:cNvSpPr>
            <a:spLocks noGrp="1"/>
          </p:cNvSpPr>
          <p:nvPr>
            <p:ph type="pic" sz="quarter" idx="28" hasCustomPrompt="1"/>
          </p:nvPr>
        </p:nvSpPr>
        <p:spPr>
          <a:xfrm>
            <a:off x="2999232" y="2798064"/>
            <a:ext cx="1463040" cy="1481328"/>
          </a:xfrm>
        </p:spPr>
        <p:txBody>
          <a:bodyPr rtlCol="0" anchor="ctr"/>
          <a:lstStyle>
            <a:lvl1pPr algn="ctr">
              <a:buNone/>
              <a:defRPr/>
            </a:lvl1pPr>
          </a:lstStyle>
          <a:p>
            <a:pPr rtl="0"/>
            <a:r>
              <a:rPr lang="it-IT" noProof="0"/>
              <a:t>Immagine</a:t>
            </a:r>
          </a:p>
        </p:txBody>
      </p:sp>
      <p:sp>
        <p:nvSpPr>
          <p:cNvPr id="33" name="Segnaposto immagine 14">
            <a:extLst>
              <a:ext uri="{FF2B5EF4-FFF2-40B4-BE49-F238E27FC236}">
                <a16:creationId xmlns:a16="http://schemas.microsoft.com/office/drawing/2014/main" id="{C19D18E3-AE27-4902-A5E1-1E388C8CA886}"/>
              </a:ext>
            </a:extLst>
          </p:cNvPr>
          <p:cNvSpPr>
            <a:spLocks noGrp="1"/>
          </p:cNvSpPr>
          <p:nvPr>
            <p:ph type="pic" sz="quarter" idx="29" hasCustomPrompt="1"/>
          </p:nvPr>
        </p:nvSpPr>
        <p:spPr>
          <a:xfrm>
            <a:off x="10268712" y="2798064"/>
            <a:ext cx="1463040" cy="1481328"/>
          </a:xfrm>
        </p:spPr>
        <p:txBody>
          <a:bodyPr rtlCol="0" anchor="ctr"/>
          <a:lstStyle>
            <a:lvl1pPr algn="ctr">
              <a:buNone/>
              <a:defRPr/>
            </a:lvl1pPr>
          </a:lstStyle>
          <a:p>
            <a:pPr rtl="0"/>
            <a:r>
              <a:rPr lang="it-IT" noProof="0"/>
              <a:t>Immagine</a:t>
            </a:r>
          </a:p>
        </p:txBody>
      </p:sp>
      <p:sp>
        <p:nvSpPr>
          <p:cNvPr id="11" name="Segnaposto data 10">
            <a:extLst>
              <a:ext uri="{FF2B5EF4-FFF2-40B4-BE49-F238E27FC236}">
                <a16:creationId xmlns:a16="http://schemas.microsoft.com/office/drawing/2014/main" id="{C4A1E4D4-19E0-496B-BBAF-99A720781C00}"/>
              </a:ext>
            </a:extLst>
          </p:cNvPr>
          <p:cNvSpPr>
            <a:spLocks noGrp="1"/>
          </p:cNvSpPr>
          <p:nvPr>
            <p:ph type="dt" sz="half" idx="32"/>
          </p:nvPr>
        </p:nvSpPr>
        <p:spPr>
          <a:xfrm>
            <a:off x="905256" y="6356350"/>
            <a:ext cx="2743200" cy="365125"/>
          </a:xfrm>
        </p:spPr>
        <p:txBody>
          <a:bodyPr rtlCol="0"/>
          <a:lstStyle/>
          <a:p>
            <a:r>
              <a:rPr lang="it-IT" dirty="0"/>
              <a:t>11 febbraio 2021</a:t>
            </a:r>
          </a:p>
        </p:txBody>
      </p:sp>
      <p:sp>
        <p:nvSpPr>
          <p:cNvPr id="12" name="Segnaposto piè di pagina 11">
            <a:extLst>
              <a:ext uri="{FF2B5EF4-FFF2-40B4-BE49-F238E27FC236}">
                <a16:creationId xmlns:a16="http://schemas.microsoft.com/office/drawing/2014/main" id="{D0281C10-EAAA-4F45-8CC9-87F9F9116C21}"/>
              </a:ext>
            </a:extLst>
          </p:cNvPr>
          <p:cNvSpPr>
            <a:spLocks noGrp="1"/>
          </p:cNvSpPr>
          <p:nvPr>
            <p:ph type="ftr" sz="quarter" idx="33"/>
          </p:nvPr>
        </p:nvSpPr>
        <p:spPr/>
        <p:txBody>
          <a:bodyPr rtlCol="0"/>
          <a:lstStyle>
            <a:lvl1pPr>
              <a:defRPr/>
            </a:lvl1pPr>
          </a:lstStyle>
          <a:p>
            <a:r>
              <a:rPr lang="it-IT" dirty="0"/>
              <a:t>Confindustria Veneto SIAV</a:t>
            </a:r>
          </a:p>
        </p:txBody>
      </p:sp>
      <p:sp>
        <p:nvSpPr>
          <p:cNvPr id="13" name="Segnaposto numero diapositiva 12">
            <a:extLst>
              <a:ext uri="{FF2B5EF4-FFF2-40B4-BE49-F238E27FC236}">
                <a16:creationId xmlns:a16="http://schemas.microsoft.com/office/drawing/2014/main" id="{389175D6-43FD-42A2-8595-893FC3BFCDF6}"/>
              </a:ext>
            </a:extLst>
          </p:cNvPr>
          <p:cNvSpPr>
            <a:spLocks noGrp="1"/>
          </p:cNvSpPr>
          <p:nvPr>
            <p:ph type="sldNum" sz="quarter" idx="34"/>
          </p:nvPr>
        </p:nvSpPr>
        <p:spPr/>
        <p:txBody>
          <a:bodyPr rtlCol="0"/>
          <a:lstStyle/>
          <a:p>
            <a:pPr rtl="0"/>
            <a:fld id="{A65A5C87-DF58-40C8-B092-1DE63DB4547E}" type="slidenum">
              <a:rPr lang="it-IT" noProof="0" smtClean="0"/>
              <a:t>‹N›</a:t>
            </a:fld>
            <a:endParaRPr lang="it-IT" noProof="0"/>
          </a:p>
        </p:txBody>
      </p:sp>
      <p:sp>
        <p:nvSpPr>
          <p:cNvPr id="37" name="Segnaposto testo 35">
            <a:extLst>
              <a:ext uri="{FF2B5EF4-FFF2-40B4-BE49-F238E27FC236}">
                <a16:creationId xmlns:a16="http://schemas.microsoft.com/office/drawing/2014/main" id="{28F74B10-F76D-4BBB-A284-01D5A0DF8BCB}"/>
              </a:ext>
            </a:extLst>
          </p:cNvPr>
          <p:cNvSpPr>
            <a:spLocks noGrp="1"/>
          </p:cNvSpPr>
          <p:nvPr>
            <p:ph type="body" sz="quarter" idx="36" hasCustomPrompt="1"/>
          </p:nvPr>
        </p:nvSpPr>
        <p:spPr>
          <a:xfrm>
            <a:off x="5431536" y="4489704"/>
            <a:ext cx="1462088" cy="649288"/>
          </a:xfrm>
        </p:spPr>
        <p:txBody>
          <a:bodyPr rtlCol="0"/>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rtl="0"/>
            <a:r>
              <a:rPr lang="it-IT" noProof="0"/>
              <a:t>Nome</a:t>
            </a:r>
          </a:p>
          <a:p>
            <a:pPr lvl="1" rtl="0"/>
            <a:r>
              <a:rPr lang="it-IT" noProof="0"/>
              <a:t>Titolo</a:t>
            </a:r>
          </a:p>
        </p:txBody>
      </p:sp>
      <p:sp>
        <p:nvSpPr>
          <p:cNvPr id="38" name="Segnaposto testo 35">
            <a:extLst>
              <a:ext uri="{FF2B5EF4-FFF2-40B4-BE49-F238E27FC236}">
                <a16:creationId xmlns:a16="http://schemas.microsoft.com/office/drawing/2014/main" id="{BD245DC2-6D7B-4AEE-B8EE-0D0E473AFFF5}"/>
              </a:ext>
            </a:extLst>
          </p:cNvPr>
          <p:cNvSpPr>
            <a:spLocks noGrp="1"/>
          </p:cNvSpPr>
          <p:nvPr>
            <p:ph type="body" sz="quarter" idx="37" hasCustomPrompt="1"/>
          </p:nvPr>
        </p:nvSpPr>
        <p:spPr>
          <a:xfrm>
            <a:off x="7845552" y="4489704"/>
            <a:ext cx="1462088" cy="649288"/>
          </a:xfrm>
        </p:spPr>
        <p:txBody>
          <a:bodyPr rtlCol="0"/>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rtl="0"/>
            <a:r>
              <a:rPr lang="it-IT" noProof="0"/>
              <a:t>Nome</a:t>
            </a:r>
          </a:p>
          <a:p>
            <a:pPr lvl="1" rtl="0"/>
            <a:r>
              <a:rPr lang="it-IT" noProof="0"/>
              <a:t>Titolo</a:t>
            </a:r>
          </a:p>
        </p:txBody>
      </p:sp>
      <p:sp>
        <p:nvSpPr>
          <p:cNvPr id="39" name="Segnaposto testo 35">
            <a:extLst>
              <a:ext uri="{FF2B5EF4-FFF2-40B4-BE49-F238E27FC236}">
                <a16:creationId xmlns:a16="http://schemas.microsoft.com/office/drawing/2014/main" id="{28069EAF-8C82-49CC-8A38-2ACAD26F7DE9}"/>
              </a:ext>
            </a:extLst>
          </p:cNvPr>
          <p:cNvSpPr>
            <a:spLocks noGrp="1"/>
          </p:cNvSpPr>
          <p:nvPr>
            <p:ph type="body" sz="quarter" idx="38" hasCustomPrompt="1"/>
          </p:nvPr>
        </p:nvSpPr>
        <p:spPr>
          <a:xfrm>
            <a:off x="10268712" y="4489704"/>
            <a:ext cx="1462088" cy="649288"/>
          </a:xfrm>
        </p:spPr>
        <p:txBody>
          <a:bodyPr rtlCol="0"/>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rtl="0"/>
            <a:r>
              <a:rPr lang="it-IT" noProof="0"/>
              <a:t>Nome</a:t>
            </a:r>
          </a:p>
          <a:p>
            <a:pPr lvl="1" rtl="0"/>
            <a:r>
              <a:rPr lang="it-IT" noProof="0"/>
              <a:t>Titolo</a:t>
            </a:r>
          </a:p>
        </p:txBody>
      </p:sp>
      <p:sp>
        <p:nvSpPr>
          <p:cNvPr id="40" name="Segnaposto testo 35">
            <a:extLst>
              <a:ext uri="{FF2B5EF4-FFF2-40B4-BE49-F238E27FC236}">
                <a16:creationId xmlns:a16="http://schemas.microsoft.com/office/drawing/2014/main" id="{DAA3B1CD-59B3-4B73-B91A-88CED1D8FDD6}"/>
              </a:ext>
            </a:extLst>
          </p:cNvPr>
          <p:cNvSpPr>
            <a:spLocks noGrp="1"/>
          </p:cNvSpPr>
          <p:nvPr>
            <p:ph type="body" sz="quarter" idx="39" hasCustomPrompt="1"/>
          </p:nvPr>
        </p:nvSpPr>
        <p:spPr>
          <a:xfrm>
            <a:off x="594360" y="4489704"/>
            <a:ext cx="1462088" cy="649288"/>
          </a:xfrm>
        </p:spPr>
        <p:txBody>
          <a:bodyPr rtlCol="0"/>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rtl="0"/>
            <a:r>
              <a:rPr lang="it-IT" noProof="0"/>
              <a:t>Nome</a:t>
            </a:r>
          </a:p>
          <a:p>
            <a:pPr lvl="1" rtl="0"/>
            <a:r>
              <a:rPr lang="it-IT" noProof="0"/>
              <a:t>Titolo</a:t>
            </a:r>
          </a:p>
        </p:txBody>
      </p:sp>
      <p:sp>
        <p:nvSpPr>
          <p:cNvPr id="41" name="Segnaposto testo 35">
            <a:extLst>
              <a:ext uri="{FF2B5EF4-FFF2-40B4-BE49-F238E27FC236}">
                <a16:creationId xmlns:a16="http://schemas.microsoft.com/office/drawing/2014/main" id="{C1FED6B0-DEB7-46E3-8038-FE6788AC24A9}"/>
              </a:ext>
            </a:extLst>
          </p:cNvPr>
          <p:cNvSpPr>
            <a:spLocks noGrp="1"/>
          </p:cNvSpPr>
          <p:nvPr>
            <p:ph type="body" sz="quarter" idx="35" hasCustomPrompt="1"/>
          </p:nvPr>
        </p:nvSpPr>
        <p:spPr>
          <a:xfrm>
            <a:off x="3008376" y="4489704"/>
            <a:ext cx="1462088" cy="649288"/>
          </a:xfrm>
        </p:spPr>
        <p:txBody>
          <a:bodyPr rtlCol="0"/>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rtl="0"/>
            <a:r>
              <a:rPr lang="it-IT" noProof="0"/>
              <a:t>Nome</a:t>
            </a:r>
          </a:p>
          <a:p>
            <a:pPr lvl="1" rtl="0"/>
            <a:r>
              <a:rPr lang="it-IT" noProof="0"/>
              <a:t>Titolo</a:t>
            </a:r>
          </a:p>
        </p:txBody>
      </p:sp>
    </p:spTree>
    <p:extLst>
      <p:ext uri="{BB962C8B-B14F-4D97-AF65-F5344CB8AC3E}">
        <p14:creationId xmlns:p14="http://schemas.microsoft.com/office/powerpoint/2010/main" val="431511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useBgFill="1">
        <p:nvSpPr>
          <p:cNvPr id="11" name="Rettangolo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ttangolo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rgbClr val="D14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rtlCol="0">
            <a:normAutofit/>
          </a:bodyPr>
          <a:lstStyle>
            <a:lvl1pPr>
              <a:defRPr sz="4000"/>
            </a:lvl1pPr>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rtlCol="0"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rtlCol="0"/>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testo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rtlCol="0"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rtlCol="0"/>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Segnaposto data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rtlCol="0"/>
          <a:lstStyle/>
          <a:p>
            <a:r>
              <a:rPr lang="it-IT" dirty="0"/>
              <a:t>11 febbraio 2021</a:t>
            </a:r>
          </a:p>
        </p:txBody>
      </p:sp>
      <p:sp>
        <p:nvSpPr>
          <p:cNvPr id="8" name="Segnaposto piè di pagina 7">
            <a:extLst>
              <a:ext uri="{FF2B5EF4-FFF2-40B4-BE49-F238E27FC236}">
                <a16:creationId xmlns:a16="http://schemas.microsoft.com/office/drawing/2014/main" id="{69C5E5FA-26A9-467C-93E3-8476142D1D46}"/>
              </a:ext>
            </a:extLst>
          </p:cNvPr>
          <p:cNvSpPr>
            <a:spLocks noGrp="1"/>
          </p:cNvSpPr>
          <p:nvPr>
            <p:ph type="ftr" sz="quarter" idx="11"/>
          </p:nvPr>
        </p:nvSpPr>
        <p:spPr/>
        <p:txBody>
          <a:bodyPr rtlCol="0"/>
          <a:lstStyle>
            <a:lvl1pPr>
              <a:defRPr/>
            </a:lvl1pPr>
          </a:lstStyle>
          <a:p>
            <a:r>
              <a:rPr lang="it-IT" dirty="0"/>
              <a:t>Confindustria Veneto SIAV</a:t>
            </a:r>
          </a:p>
        </p:txBody>
      </p:sp>
      <p:sp>
        <p:nvSpPr>
          <p:cNvPr id="9" name="Segnaposto numero diapositiva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rtlCol="0"/>
          <a:lstStyle/>
          <a:p>
            <a:pPr rtl="0"/>
            <a:fld id="{A65A5C87-DF58-40C8-B092-1DE63DB4547E}" type="slidenum">
              <a:rPr lang="it-IT" noProof="0" smtClean="0"/>
              <a:t>‹N›</a:t>
            </a:fld>
            <a:endParaRPr lang="it-IT" noProof="0"/>
          </a:p>
        </p:txBody>
      </p:sp>
    </p:spTree>
    <p:extLst>
      <p:ext uri="{BB962C8B-B14F-4D97-AF65-F5344CB8AC3E}">
        <p14:creationId xmlns:p14="http://schemas.microsoft.com/office/powerpoint/2010/main" val="160693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ronto 3 colonna">
    <p:spTree>
      <p:nvGrpSpPr>
        <p:cNvPr id="1" name=""/>
        <p:cNvGrpSpPr/>
        <p:nvPr/>
      </p:nvGrpSpPr>
      <p:grpSpPr>
        <a:xfrm>
          <a:off x="0" y="0"/>
          <a:ext cx="0" cy="0"/>
          <a:chOff x="0" y="0"/>
          <a:chExt cx="0" cy="0"/>
        </a:xfrm>
      </p:grpSpPr>
      <p:sp useBgFill="1">
        <p:nvSpPr>
          <p:cNvPr id="11" name="Rettangolo 10">
            <a:extLst>
              <a:ext uri="{FF2B5EF4-FFF2-40B4-BE49-F238E27FC236}">
                <a16:creationId xmlns:a16="http://schemas.microsoft.com/office/drawing/2014/main" id="{6B671BDE-E45C-41A1-9B98-4A607D703855}"/>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ttangolo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rgbClr val="D14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rtlCol="0">
            <a:normAutofit/>
          </a:bodyPr>
          <a:lstStyle>
            <a:lvl1pPr>
              <a:defRPr sz="4000"/>
            </a:lvl1pPr>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AAAE0554-8BEE-4BF6-9519-51B8475D35E1}"/>
              </a:ext>
            </a:extLst>
          </p:cNvPr>
          <p:cNvSpPr>
            <a:spLocks noGrp="1"/>
          </p:cNvSpPr>
          <p:nvPr>
            <p:ph type="body" idx="1"/>
          </p:nvPr>
        </p:nvSpPr>
        <p:spPr>
          <a:xfrm>
            <a:off x="576072" y="2372650"/>
            <a:ext cx="3291840" cy="823912"/>
          </a:xfrm>
        </p:spPr>
        <p:txBody>
          <a:bodyPr rtlCol="0"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a:extLst>
              <a:ext uri="{FF2B5EF4-FFF2-40B4-BE49-F238E27FC236}">
                <a16:creationId xmlns:a16="http://schemas.microsoft.com/office/drawing/2014/main" id="{FD4A358D-C930-48E0-B372-06A826B74C47}"/>
              </a:ext>
            </a:extLst>
          </p:cNvPr>
          <p:cNvSpPr>
            <a:spLocks noGrp="1"/>
          </p:cNvSpPr>
          <p:nvPr>
            <p:ph sz="half" idx="2"/>
          </p:nvPr>
        </p:nvSpPr>
        <p:spPr>
          <a:xfrm>
            <a:off x="576072" y="3203688"/>
            <a:ext cx="3291840" cy="2968512"/>
          </a:xfrm>
        </p:spPr>
        <p:txBody>
          <a:bodyPr rtlCol="0"/>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testo 4">
            <a:extLst>
              <a:ext uri="{FF2B5EF4-FFF2-40B4-BE49-F238E27FC236}">
                <a16:creationId xmlns:a16="http://schemas.microsoft.com/office/drawing/2014/main" id="{83B6615E-4966-4150-83B6-C47591B36383}"/>
              </a:ext>
            </a:extLst>
          </p:cNvPr>
          <p:cNvSpPr>
            <a:spLocks noGrp="1"/>
          </p:cNvSpPr>
          <p:nvPr>
            <p:ph type="body" sz="quarter" idx="3" hasCustomPrompt="1"/>
          </p:nvPr>
        </p:nvSpPr>
        <p:spPr>
          <a:xfrm>
            <a:off x="4507992" y="2372650"/>
            <a:ext cx="3291840" cy="823912"/>
          </a:xfrm>
        </p:spPr>
        <p:txBody>
          <a:bodyPr rtlCol="0"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6" name="Segnaposto contenuto 5">
            <a:extLst>
              <a:ext uri="{FF2B5EF4-FFF2-40B4-BE49-F238E27FC236}">
                <a16:creationId xmlns:a16="http://schemas.microsoft.com/office/drawing/2014/main" id="{BD409F6B-C17B-4B4F-9F35-5068BDC4E2FD}"/>
              </a:ext>
            </a:extLst>
          </p:cNvPr>
          <p:cNvSpPr>
            <a:spLocks noGrp="1"/>
          </p:cNvSpPr>
          <p:nvPr>
            <p:ph sz="quarter" idx="4"/>
          </p:nvPr>
        </p:nvSpPr>
        <p:spPr>
          <a:xfrm>
            <a:off x="4507992" y="3203687"/>
            <a:ext cx="3291840" cy="2968511"/>
          </a:xfrm>
        </p:spPr>
        <p:txBody>
          <a:bodyPr rtlCol="0"/>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Segnaposto data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rtlCol="0"/>
          <a:lstStyle/>
          <a:p>
            <a:r>
              <a:rPr lang="it-IT" dirty="0"/>
              <a:t>11 febbraio 2021</a:t>
            </a:r>
          </a:p>
        </p:txBody>
      </p:sp>
      <p:sp>
        <p:nvSpPr>
          <p:cNvPr id="8" name="Segnaposto piè di pagina 7">
            <a:extLst>
              <a:ext uri="{FF2B5EF4-FFF2-40B4-BE49-F238E27FC236}">
                <a16:creationId xmlns:a16="http://schemas.microsoft.com/office/drawing/2014/main" id="{69C5E5FA-26A9-467C-93E3-8476142D1D46}"/>
              </a:ext>
            </a:extLst>
          </p:cNvPr>
          <p:cNvSpPr>
            <a:spLocks noGrp="1"/>
          </p:cNvSpPr>
          <p:nvPr>
            <p:ph type="ftr" sz="quarter" idx="11"/>
          </p:nvPr>
        </p:nvSpPr>
        <p:spPr/>
        <p:txBody>
          <a:bodyPr rtlCol="0"/>
          <a:lstStyle>
            <a:lvl1pPr>
              <a:defRPr/>
            </a:lvl1pPr>
          </a:lstStyle>
          <a:p>
            <a:r>
              <a:rPr lang="it-IT" dirty="0"/>
              <a:t>Confindustria Veneto SIAV</a:t>
            </a:r>
          </a:p>
        </p:txBody>
      </p:sp>
      <p:sp>
        <p:nvSpPr>
          <p:cNvPr id="9" name="Segnaposto numero diapositiva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rtlCol="0"/>
          <a:lstStyle/>
          <a:p>
            <a:pPr rtl="0"/>
            <a:fld id="{A65A5C87-DF58-40C8-B092-1DE63DB4547E}" type="slidenum">
              <a:rPr lang="it-IT" noProof="0" smtClean="0"/>
              <a:t>‹N›</a:t>
            </a:fld>
            <a:endParaRPr lang="it-IT" noProof="0"/>
          </a:p>
        </p:txBody>
      </p:sp>
      <p:sp>
        <p:nvSpPr>
          <p:cNvPr id="14" name="Segnaposto testo 4">
            <a:extLst>
              <a:ext uri="{FF2B5EF4-FFF2-40B4-BE49-F238E27FC236}">
                <a16:creationId xmlns:a16="http://schemas.microsoft.com/office/drawing/2014/main" id="{CE04853A-B5A7-418B-B49F-E718136614E0}"/>
              </a:ext>
            </a:extLst>
          </p:cNvPr>
          <p:cNvSpPr>
            <a:spLocks noGrp="1"/>
          </p:cNvSpPr>
          <p:nvPr>
            <p:ph type="body" sz="quarter" idx="13"/>
          </p:nvPr>
        </p:nvSpPr>
        <p:spPr>
          <a:xfrm>
            <a:off x="8439912" y="2372650"/>
            <a:ext cx="3291840" cy="823912"/>
          </a:xfrm>
        </p:spPr>
        <p:txBody>
          <a:bodyPr rtlCol="0"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6" name="Segnaposto contenuto 5">
            <a:extLst>
              <a:ext uri="{FF2B5EF4-FFF2-40B4-BE49-F238E27FC236}">
                <a16:creationId xmlns:a16="http://schemas.microsoft.com/office/drawing/2014/main" id="{D08E5547-BBB9-4D87-A012-6BC6B1330861}"/>
              </a:ext>
            </a:extLst>
          </p:cNvPr>
          <p:cNvSpPr>
            <a:spLocks noGrp="1"/>
          </p:cNvSpPr>
          <p:nvPr>
            <p:ph sz="quarter" idx="14"/>
          </p:nvPr>
        </p:nvSpPr>
        <p:spPr>
          <a:xfrm>
            <a:off x="8439912" y="3203687"/>
            <a:ext cx="3291840" cy="2968511"/>
          </a:xfrm>
        </p:spPr>
        <p:txBody>
          <a:bodyPr rtlCol="0"/>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2202261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it-IT" noProof="0"/>
              <a:t>Fare clic per modificare lo stile del titolo</a:t>
            </a:r>
          </a:p>
        </p:txBody>
      </p:sp>
      <p:sp>
        <p:nvSpPr>
          <p:cNvPr id="3" name="Segnaposto testo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it-IT" noProof="0" dirty="0"/>
              <a:t>Fare clic per modificare lo stile del titolo</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dirty="0"/>
              <a:t>11 febbraio 2021</a:t>
            </a:r>
          </a:p>
        </p:txBody>
      </p:sp>
      <p:sp>
        <p:nvSpPr>
          <p:cNvPr id="5" name="Segnaposto piè di pagina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dirty="0"/>
              <a:t>Confindustria Veneto SIAV</a:t>
            </a:r>
          </a:p>
        </p:txBody>
      </p:sp>
      <p:sp>
        <p:nvSpPr>
          <p:cNvPr id="6" name="Segnaposto numero diapositiva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A65A5C87-DF58-40C8-B092-1DE63DB4547E}" type="slidenum">
              <a:rPr lang="it-IT" noProof="0" smtClean="0"/>
              <a:t>‹N›</a:t>
            </a:fld>
            <a:endParaRPr lang="it-IT" noProof="0"/>
          </a:p>
        </p:txBody>
      </p:sp>
    </p:spTree>
    <p:extLst>
      <p:ext uri="{BB962C8B-B14F-4D97-AF65-F5344CB8AC3E}">
        <p14:creationId xmlns:p14="http://schemas.microsoft.com/office/powerpoint/2010/main" val="1785134420"/>
      </p:ext>
    </p:extLst>
  </p:cSld>
  <p:clrMap bg1="lt1" tx1="dk1" bg2="lt2" tx2="dk2" accent1="accent1" accent2="accent2" accent3="accent3" accent4="accent4" accent5="accent5" accent6="accent6" hlink="hlink" folHlink="folHlink"/>
  <p:sldLayoutIdLst>
    <p:sldLayoutId id="2147483721" r:id="rId1"/>
    <p:sldLayoutId id="2147483730" r:id="rId2"/>
    <p:sldLayoutId id="2147483731" r:id="rId3"/>
    <p:sldLayoutId id="2147483723" r:id="rId4"/>
    <p:sldLayoutId id="2147483722" r:id="rId5"/>
    <p:sldLayoutId id="2147483732" r:id="rId6"/>
    <p:sldLayoutId id="2147483736" r:id="rId7"/>
    <p:sldLayoutId id="2147483725" r:id="rId8"/>
    <p:sldLayoutId id="2147483733" r:id="rId9"/>
    <p:sldLayoutId id="2147483734" r:id="rId10"/>
    <p:sldLayoutId id="2147483735" r:id="rId11"/>
    <p:sldLayoutId id="2147483726" r:id="rId12"/>
    <p:sldLayoutId id="2147483727" r:id="rId13"/>
    <p:sldLayoutId id="2147483728" r:id="rId14"/>
    <p:sldLayoutId id="2147483729"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www.testindustria4-0.com/"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hyperlink" Target="https://www.testindustria4-0.com/"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hyperlink" Target="https://www.siav.net/wp/audit-per-le-imprese-e-consulenze-sul-digital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6.jpg"/><Relationship Id="rId7"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chart" Target="../charts/chart2.xml"/><Relationship Id="rId5" Type="http://schemas.openxmlformats.org/officeDocument/2006/relationships/image" Target="../media/image17.emf"/><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hyperlink" Target="http://www.siav.net/" TargetMode="External"/><Relationship Id="rId3" Type="http://schemas.openxmlformats.org/officeDocument/2006/relationships/image" Target="../media/image23.jp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0D9D20-B4BB-42AA-8DDD-68CC9F1D95DB}"/>
              </a:ext>
            </a:extLst>
          </p:cNvPr>
          <p:cNvSpPr>
            <a:spLocks noGrp="1"/>
          </p:cNvSpPr>
          <p:nvPr>
            <p:ph type="ctrTitle"/>
          </p:nvPr>
        </p:nvSpPr>
        <p:spPr/>
        <p:txBody>
          <a:bodyPr rtlCol="0">
            <a:normAutofit/>
          </a:bodyPr>
          <a:lstStyle/>
          <a:p>
            <a:pPr rtl="0"/>
            <a:r>
              <a:rPr lang="it-IT" sz="4800" dirty="0">
                <a:solidFill>
                  <a:srgbClr val="16478A"/>
                </a:solidFill>
                <a:latin typeface="Calibri" panose="020F0502020204030204" pitchFamily="34" charset="0"/>
                <a:ea typeface="Calibri" panose="020F0502020204030204" pitchFamily="34" charset="0"/>
                <a:cs typeface="Calibri" panose="020F0502020204030204" pitchFamily="34" charset="0"/>
              </a:rPr>
              <a:t>Confindustria Veneto SIAV </a:t>
            </a:r>
            <a:br>
              <a:rPr lang="it-IT" sz="4800" dirty="0">
                <a:solidFill>
                  <a:srgbClr val="16478A"/>
                </a:solidFill>
                <a:latin typeface="Calibri" panose="020F0502020204030204" pitchFamily="34" charset="0"/>
                <a:ea typeface="Calibri" panose="020F0502020204030204" pitchFamily="34" charset="0"/>
                <a:cs typeface="Calibri" panose="020F0502020204030204" pitchFamily="34" charset="0"/>
              </a:rPr>
            </a:br>
            <a:r>
              <a:rPr lang="it-IT" sz="4800" dirty="0">
                <a:solidFill>
                  <a:srgbClr val="16478A"/>
                </a:solidFill>
                <a:latin typeface="Calibri" panose="020F0502020204030204" pitchFamily="34" charset="0"/>
                <a:ea typeface="Calibri" panose="020F0502020204030204" pitchFamily="34" charset="0"/>
                <a:cs typeface="Calibri" panose="020F0502020204030204" pitchFamily="34" charset="0"/>
              </a:rPr>
              <a:t>alle Imprese</a:t>
            </a:r>
          </a:p>
        </p:txBody>
      </p:sp>
      <p:sp>
        <p:nvSpPr>
          <p:cNvPr id="3" name="Sottotitolo 2">
            <a:extLst>
              <a:ext uri="{FF2B5EF4-FFF2-40B4-BE49-F238E27FC236}">
                <a16:creationId xmlns:a16="http://schemas.microsoft.com/office/drawing/2014/main" id="{ED9E8FDB-60EE-45AE-BB89-9A561A61C2AC}"/>
              </a:ext>
            </a:extLst>
          </p:cNvPr>
          <p:cNvSpPr>
            <a:spLocks noGrp="1"/>
          </p:cNvSpPr>
          <p:nvPr>
            <p:ph type="subTitle" idx="1"/>
          </p:nvPr>
        </p:nvSpPr>
        <p:spPr>
          <a:solidFill>
            <a:srgbClr val="D1462F"/>
          </a:solidFill>
        </p:spPr>
        <p:txBody>
          <a:bodyPr rtlCol="0"/>
          <a:lstStyle/>
          <a:p>
            <a:pPr rtl="0"/>
            <a:r>
              <a:rPr lang="it-IT" dirty="0">
                <a:latin typeface="Calibri" panose="020F0502020204030204" pitchFamily="34" charset="0"/>
                <a:ea typeface="Calibri" panose="020F0502020204030204" pitchFamily="34" charset="0"/>
                <a:cs typeface="Calibri" panose="020F0502020204030204" pitchFamily="34" charset="0"/>
              </a:rPr>
              <a:t>ASSESSMENT DI MATURITÀ DIGITALE</a:t>
            </a:r>
          </a:p>
        </p:txBody>
      </p:sp>
      <p:pic>
        <p:nvPicPr>
          <p:cNvPr id="4" name="Immagine 3">
            <a:extLst>
              <a:ext uri="{FF2B5EF4-FFF2-40B4-BE49-F238E27FC236}">
                <a16:creationId xmlns:a16="http://schemas.microsoft.com/office/drawing/2014/main" id="{9DACE238-30CC-C179-1CC5-D53784DA81EE}"/>
              </a:ext>
            </a:extLst>
          </p:cNvPr>
          <p:cNvPicPr>
            <a:picLocks noChangeAspect="1"/>
          </p:cNvPicPr>
          <p:nvPr/>
        </p:nvPicPr>
        <p:blipFill>
          <a:blip r:embed="rId3"/>
          <a:srcRect/>
          <a:stretch/>
        </p:blipFill>
        <p:spPr>
          <a:xfrm>
            <a:off x="7727296" y="613530"/>
            <a:ext cx="2660098" cy="897305"/>
          </a:xfrm>
          <a:prstGeom prst="rect">
            <a:avLst/>
          </a:prstGeom>
        </p:spPr>
      </p:pic>
      <p:pic>
        <p:nvPicPr>
          <p:cNvPr id="7" name="Immagine 6">
            <a:extLst>
              <a:ext uri="{FF2B5EF4-FFF2-40B4-BE49-F238E27FC236}">
                <a16:creationId xmlns:a16="http://schemas.microsoft.com/office/drawing/2014/main" id="{3A55D3DE-AC87-993A-6564-5D04E89E6DD9}"/>
              </a:ext>
            </a:extLst>
          </p:cNvPr>
          <p:cNvPicPr>
            <a:picLocks noChangeAspect="1"/>
          </p:cNvPicPr>
          <p:nvPr/>
        </p:nvPicPr>
        <p:blipFill>
          <a:blip r:embed="rId4"/>
          <a:stretch>
            <a:fillRect/>
          </a:stretch>
        </p:blipFill>
        <p:spPr>
          <a:xfrm>
            <a:off x="1801178" y="613530"/>
            <a:ext cx="2677938" cy="897305"/>
          </a:xfrm>
          <a:prstGeom prst="rect">
            <a:avLst/>
          </a:prstGeom>
        </p:spPr>
      </p:pic>
    </p:spTree>
    <p:extLst>
      <p:ext uri="{BB962C8B-B14F-4D97-AF65-F5344CB8AC3E}">
        <p14:creationId xmlns:p14="http://schemas.microsoft.com/office/powerpoint/2010/main" val="183373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209E4-B947-4446-AD42-C1B3A0C1F583}"/>
              </a:ext>
            </a:extLst>
          </p:cNvPr>
          <p:cNvSpPr>
            <a:spLocks noGrp="1"/>
          </p:cNvSpPr>
          <p:nvPr>
            <p:ph type="title"/>
          </p:nvPr>
        </p:nvSpPr>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Descrizione della piattaforma «test 4.0» </a:t>
            </a:r>
            <a:b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br>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e relative fasi operative</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Segnaposto testo 13">
            <a:extLst>
              <a:ext uri="{FF2B5EF4-FFF2-40B4-BE49-F238E27FC236}">
                <a16:creationId xmlns:a16="http://schemas.microsoft.com/office/drawing/2014/main" id="{D7F57BF9-5B99-4D8E-9855-18C6FD7BB0EE}"/>
              </a:ext>
            </a:extLst>
          </p:cNvPr>
          <p:cNvSpPr>
            <a:spLocks noGrp="1"/>
          </p:cNvSpPr>
          <p:nvPr>
            <p:ph type="body" sz="quarter" idx="1"/>
          </p:nvPr>
        </p:nvSpPr>
        <p:spPr>
          <a:xfrm>
            <a:off x="1115568" y="2085304"/>
            <a:ext cx="10168128" cy="823913"/>
          </a:xfrm>
        </p:spPr>
        <p:txBody>
          <a:bodyPr rtlCol="0">
            <a:noAutofit/>
          </a:bodyPr>
          <a:lstStyle/>
          <a:p>
            <a:pPr rtl="0"/>
            <a:r>
              <a:rPr lang="it-IT" dirty="0">
                <a:solidFill>
                  <a:srgbClr val="D1462F"/>
                </a:solidFill>
                <a:latin typeface="Calibri" panose="020F0502020204030204" pitchFamily="34" charset="0"/>
                <a:ea typeface="Calibri" panose="020F0502020204030204" pitchFamily="34" charset="0"/>
                <a:cs typeface="Calibri" panose="020F0502020204030204" pitchFamily="34" charset="0"/>
              </a:rPr>
              <a:t>Test Industria 4.0: fasi e utilizzo del tool</a:t>
            </a:r>
          </a:p>
        </p:txBody>
      </p:sp>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22" name="Rettangolo 21">
            <a:extLst>
              <a:ext uri="{FF2B5EF4-FFF2-40B4-BE49-F238E27FC236}">
                <a16:creationId xmlns:a16="http://schemas.microsoft.com/office/drawing/2014/main" id="{830BC653-63D0-75AC-63C3-CC014CB3F50C}"/>
              </a:ext>
            </a:extLst>
          </p:cNvPr>
          <p:cNvSpPr/>
          <p:nvPr/>
        </p:nvSpPr>
        <p:spPr>
          <a:xfrm>
            <a:off x="1115568" y="3067863"/>
            <a:ext cx="2340000" cy="720000"/>
          </a:xfrm>
          <a:prstGeom prst="rect">
            <a:avLst/>
          </a:prstGeom>
          <a:solidFill>
            <a:srgbClr val="1647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b="0" i="1" spc="-5" dirty="0">
                <a:solidFill>
                  <a:schemeClr val="bg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www.testindustria4-0.com</a:t>
            </a:r>
            <a:endParaRPr lang="it-IT" sz="1400" b="0" i="1" spc="-1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Rettangolo 22">
            <a:extLst>
              <a:ext uri="{FF2B5EF4-FFF2-40B4-BE49-F238E27FC236}">
                <a16:creationId xmlns:a16="http://schemas.microsoft.com/office/drawing/2014/main" id="{24D285E2-DE9F-AE3F-A5A3-25D8B8E0DAB2}"/>
              </a:ext>
            </a:extLst>
          </p:cNvPr>
          <p:cNvSpPr/>
          <p:nvPr/>
        </p:nvSpPr>
        <p:spPr>
          <a:xfrm>
            <a:off x="1115568" y="4111410"/>
            <a:ext cx="2340000" cy="720000"/>
          </a:xfrm>
          <a:prstGeom prst="rect">
            <a:avLst/>
          </a:prstGeom>
          <a:solidFill>
            <a:srgbClr val="1647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b="0" spc="-5" dirty="0">
                <a:solidFill>
                  <a:schemeClr val="bg1"/>
                </a:solidFill>
                <a:latin typeface="Calibri" panose="020F0502020204030204" pitchFamily="34" charset="0"/>
                <a:ea typeface="Calibri" panose="020F0502020204030204" pitchFamily="34" charset="0"/>
                <a:cs typeface="Calibri" panose="020F0502020204030204" pitchFamily="34" charset="0"/>
              </a:rPr>
              <a:t>Compilazione </a:t>
            </a:r>
          </a:p>
          <a:p>
            <a:pPr algn="ctr"/>
            <a:r>
              <a:rPr lang="it-IT" sz="1400" b="0" spc="-5" dirty="0">
                <a:solidFill>
                  <a:schemeClr val="bg1"/>
                </a:solidFill>
                <a:latin typeface="Calibri" panose="020F0502020204030204" pitchFamily="34" charset="0"/>
                <a:ea typeface="Calibri" panose="020F0502020204030204" pitchFamily="34" charset="0"/>
                <a:cs typeface="Calibri" panose="020F0502020204030204" pitchFamily="34" charset="0"/>
              </a:rPr>
              <a:t>campi anagrafici</a:t>
            </a:r>
            <a:endParaRPr lang="it-IT" sz="1400" b="0" spc="-1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Rettangolo 23">
            <a:extLst>
              <a:ext uri="{FF2B5EF4-FFF2-40B4-BE49-F238E27FC236}">
                <a16:creationId xmlns:a16="http://schemas.microsoft.com/office/drawing/2014/main" id="{BDDC4590-CBE8-BBEC-861F-4CAEE15E3080}"/>
              </a:ext>
            </a:extLst>
          </p:cNvPr>
          <p:cNvSpPr/>
          <p:nvPr/>
        </p:nvSpPr>
        <p:spPr>
          <a:xfrm>
            <a:off x="1115568" y="5154957"/>
            <a:ext cx="2340000" cy="720000"/>
          </a:xfrm>
          <a:prstGeom prst="rect">
            <a:avLst/>
          </a:prstGeom>
          <a:solidFill>
            <a:srgbClr val="1647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b="0" spc="-5" dirty="0">
                <a:solidFill>
                  <a:schemeClr val="bg1"/>
                </a:solidFill>
                <a:latin typeface="Calibri" panose="020F0502020204030204" pitchFamily="34" charset="0"/>
                <a:ea typeface="Calibri" panose="020F0502020204030204" pitchFamily="34" charset="0"/>
                <a:cs typeface="Calibri" panose="020F0502020204030204" pitchFamily="34" charset="0"/>
              </a:rPr>
              <a:t>Conferma completamento dati anagrafici</a:t>
            </a:r>
            <a:endParaRPr lang="it-IT" sz="1400" b="0" spc="-1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Rettangolo 25">
            <a:extLst>
              <a:ext uri="{FF2B5EF4-FFF2-40B4-BE49-F238E27FC236}">
                <a16:creationId xmlns:a16="http://schemas.microsoft.com/office/drawing/2014/main" id="{8465D2D0-0D61-2C4B-ED6B-C229DE147DE0}"/>
              </a:ext>
            </a:extLst>
          </p:cNvPr>
          <p:cNvSpPr/>
          <p:nvPr/>
        </p:nvSpPr>
        <p:spPr>
          <a:xfrm>
            <a:off x="4203466" y="3067863"/>
            <a:ext cx="2340000" cy="720000"/>
          </a:xfrm>
          <a:prstGeom prst="rect">
            <a:avLst/>
          </a:prstGeom>
          <a:solidFill>
            <a:srgbClr val="1647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b="0" spc="-5" dirty="0">
                <a:solidFill>
                  <a:schemeClr val="bg1"/>
                </a:solidFill>
                <a:latin typeface="Calibri" panose="020F0502020204030204" pitchFamily="34" charset="0"/>
                <a:ea typeface="Calibri" panose="020F0502020204030204" pitchFamily="34" charset="0"/>
                <a:cs typeface="Calibri" panose="020F0502020204030204" pitchFamily="34" charset="0"/>
              </a:rPr>
              <a:t>Conferma completamento  </a:t>
            </a:r>
            <a:r>
              <a:rPr lang="it-IT" sz="1400" b="0" spc="-5" dirty="0" err="1">
                <a:solidFill>
                  <a:schemeClr val="bg1"/>
                </a:solidFill>
                <a:latin typeface="Calibri" panose="020F0502020204030204" pitchFamily="34" charset="0"/>
                <a:ea typeface="Calibri" panose="020F0502020204030204" pitchFamily="34" charset="0"/>
                <a:cs typeface="Calibri" panose="020F0502020204030204" pitchFamily="34" charset="0"/>
              </a:rPr>
              <a:t>assessment</a:t>
            </a:r>
            <a:endParaRPr lang="it-IT" sz="1400" b="0" spc="-1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Rettangolo 26">
            <a:extLst>
              <a:ext uri="{FF2B5EF4-FFF2-40B4-BE49-F238E27FC236}">
                <a16:creationId xmlns:a16="http://schemas.microsoft.com/office/drawing/2014/main" id="{E63982DE-8C8A-E6AB-1982-72E6DD426155}"/>
              </a:ext>
            </a:extLst>
          </p:cNvPr>
          <p:cNvSpPr/>
          <p:nvPr/>
        </p:nvSpPr>
        <p:spPr>
          <a:xfrm>
            <a:off x="4203466" y="4111410"/>
            <a:ext cx="2340000" cy="720000"/>
          </a:xfrm>
          <a:prstGeom prst="rect">
            <a:avLst/>
          </a:prstGeom>
          <a:solidFill>
            <a:srgbClr val="1647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b="0" spc="-5" dirty="0">
                <a:solidFill>
                  <a:schemeClr val="bg1"/>
                </a:solidFill>
                <a:latin typeface="Calibri" panose="020F0502020204030204" pitchFamily="34" charset="0"/>
                <a:ea typeface="Calibri" panose="020F0502020204030204" pitchFamily="34" charset="0"/>
                <a:cs typeface="Calibri" panose="020F0502020204030204" pitchFamily="34" charset="0"/>
              </a:rPr>
              <a:t>Compilazione </a:t>
            </a:r>
            <a:r>
              <a:rPr lang="it-IT" sz="1400" b="0" spc="-5" dirty="0" err="1">
                <a:solidFill>
                  <a:schemeClr val="bg1"/>
                </a:solidFill>
                <a:latin typeface="Calibri" panose="020F0502020204030204" pitchFamily="34" charset="0"/>
                <a:ea typeface="Calibri" panose="020F0502020204030204" pitchFamily="34" charset="0"/>
                <a:cs typeface="Calibri" panose="020F0502020204030204" pitchFamily="34" charset="0"/>
              </a:rPr>
              <a:t>assessment</a:t>
            </a:r>
            <a:r>
              <a:rPr lang="it-IT" sz="1400" b="0" spc="-5"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it-IT" sz="1400" b="0" spc="-5" dirty="0" err="1">
                <a:solidFill>
                  <a:schemeClr val="bg1"/>
                </a:solidFill>
                <a:latin typeface="Calibri" panose="020F0502020204030204" pitchFamily="34" charset="0"/>
                <a:ea typeface="Calibri" panose="020F0502020204030204" pitchFamily="34" charset="0"/>
                <a:cs typeface="Calibri" panose="020F0502020204030204" pitchFamily="34" charset="0"/>
              </a:rPr>
              <a:t>macroprocesso</a:t>
            </a:r>
            <a:r>
              <a:rPr lang="it-IT" sz="1400" b="0" spc="-5" dirty="0">
                <a:solidFill>
                  <a:schemeClr val="bg1"/>
                </a:solidFill>
                <a:latin typeface="Calibri" panose="020F0502020204030204" pitchFamily="34" charset="0"/>
                <a:ea typeface="Calibri" panose="020F0502020204030204" pitchFamily="34" charset="0"/>
                <a:cs typeface="Calibri" panose="020F0502020204030204" pitchFamily="34" charset="0"/>
              </a:rPr>
              <a:t> x </a:t>
            </a:r>
            <a:r>
              <a:rPr lang="it-IT" sz="1400" b="0" spc="-5" dirty="0" err="1">
                <a:solidFill>
                  <a:schemeClr val="bg1"/>
                </a:solidFill>
                <a:latin typeface="Calibri" panose="020F0502020204030204" pitchFamily="34" charset="0"/>
                <a:ea typeface="Calibri" panose="020F0502020204030204" pitchFamily="34" charset="0"/>
                <a:cs typeface="Calibri" panose="020F0502020204030204" pitchFamily="34" charset="0"/>
              </a:rPr>
              <a:t>macroprocesso</a:t>
            </a:r>
            <a:endParaRPr lang="it-IT" sz="1400" b="0" spc="-5"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Rettangolo 27">
            <a:extLst>
              <a:ext uri="{FF2B5EF4-FFF2-40B4-BE49-F238E27FC236}">
                <a16:creationId xmlns:a16="http://schemas.microsoft.com/office/drawing/2014/main" id="{9F9857F2-D670-4D1E-E6B5-89D62D4A2962}"/>
              </a:ext>
            </a:extLst>
          </p:cNvPr>
          <p:cNvSpPr/>
          <p:nvPr/>
        </p:nvSpPr>
        <p:spPr>
          <a:xfrm>
            <a:off x="4203466" y="5154957"/>
            <a:ext cx="2340000" cy="720000"/>
          </a:xfrm>
          <a:prstGeom prst="rect">
            <a:avLst/>
          </a:prstGeom>
          <a:solidFill>
            <a:srgbClr val="1647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b="0" spc="-5" dirty="0">
                <a:solidFill>
                  <a:schemeClr val="bg1"/>
                </a:solidFill>
                <a:latin typeface="Calibri" panose="020F0502020204030204" pitchFamily="34" charset="0"/>
                <a:ea typeface="Calibri" panose="020F0502020204030204" pitchFamily="34" charset="0"/>
                <a:cs typeface="Calibri" panose="020F0502020204030204" pitchFamily="34" charset="0"/>
              </a:rPr>
              <a:t>Mail contenente il link </a:t>
            </a:r>
          </a:p>
          <a:p>
            <a:pPr algn="ctr"/>
            <a:r>
              <a:rPr lang="it-IT" sz="1400" b="0" spc="-5" dirty="0">
                <a:solidFill>
                  <a:schemeClr val="bg1"/>
                </a:solidFill>
                <a:latin typeface="Calibri" panose="020F0502020204030204" pitchFamily="34" charset="0"/>
                <a:ea typeface="Calibri" panose="020F0502020204030204" pitchFamily="34" charset="0"/>
                <a:cs typeface="Calibri" panose="020F0502020204030204" pitchFamily="34" charset="0"/>
              </a:rPr>
              <a:t>per l’apertura del test</a:t>
            </a:r>
            <a:endParaRPr lang="it-IT" sz="1400" b="0" spc="-1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9" name="Connettore 2 28">
            <a:extLst>
              <a:ext uri="{FF2B5EF4-FFF2-40B4-BE49-F238E27FC236}">
                <a16:creationId xmlns:a16="http://schemas.microsoft.com/office/drawing/2014/main" id="{4BC6B272-DF8A-39E0-FAE6-71D41686FD45}"/>
              </a:ext>
            </a:extLst>
          </p:cNvPr>
          <p:cNvCxnSpPr>
            <a:stCxn id="22" idx="2"/>
            <a:endCxn id="23" idx="0"/>
          </p:cNvCxnSpPr>
          <p:nvPr/>
        </p:nvCxnSpPr>
        <p:spPr>
          <a:xfrm>
            <a:off x="2285568" y="3787863"/>
            <a:ext cx="0" cy="32354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30" name="Connettore 2 29">
            <a:extLst>
              <a:ext uri="{FF2B5EF4-FFF2-40B4-BE49-F238E27FC236}">
                <a16:creationId xmlns:a16="http://schemas.microsoft.com/office/drawing/2014/main" id="{17608BD7-FE96-5D4A-4ADF-5B903BADA86F}"/>
              </a:ext>
            </a:extLst>
          </p:cNvPr>
          <p:cNvCxnSpPr>
            <a:stCxn id="23" idx="2"/>
            <a:endCxn id="24" idx="0"/>
          </p:cNvCxnSpPr>
          <p:nvPr/>
        </p:nvCxnSpPr>
        <p:spPr>
          <a:xfrm>
            <a:off x="2285568" y="4831410"/>
            <a:ext cx="0" cy="32354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31" name="Connettore 2 30">
            <a:extLst>
              <a:ext uri="{FF2B5EF4-FFF2-40B4-BE49-F238E27FC236}">
                <a16:creationId xmlns:a16="http://schemas.microsoft.com/office/drawing/2014/main" id="{0F380688-7A02-4288-7240-6396C855A906}"/>
              </a:ext>
            </a:extLst>
          </p:cNvPr>
          <p:cNvCxnSpPr>
            <a:cxnSpLocks/>
            <a:stCxn id="27" idx="0"/>
            <a:endCxn id="26" idx="2"/>
          </p:cNvCxnSpPr>
          <p:nvPr/>
        </p:nvCxnSpPr>
        <p:spPr>
          <a:xfrm flipV="1">
            <a:off x="5373466" y="3787863"/>
            <a:ext cx="0" cy="32354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32" name="Connettore 2 31">
            <a:extLst>
              <a:ext uri="{FF2B5EF4-FFF2-40B4-BE49-F238E27FC236}">
                <a16:creationId xmlns:a16="http://schemas.microsoft.com/office/drawing/2014/main" id="{B0C243C7-64B4-50E1-4248-3F892F9AC891}"/>
              </a:ext>
            </a:extLst>
          </p:cNvPr>
          <p:cNvCxnSpPr>
            <a:cxnSpLocks/>
            <a:stCxn id="28" idx="0"/>
            <a:endCxn id="27" idx="2"/>
          </p:cNvCxnSpPr>
          <p:nvPr/>
        </p:nvCxnSpPr>
        <p:spPr>
          <a:xfrm flipV="1">
            <a:off x="5373466" y="4831410"/>
            <a:ext cx="0" cy="32354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33" name="Connettore 2 32">
            <a:extLst>
              <a:ext uri="{FF2B5EF4-FFF2-40B4-BE49-F238E27FC236}">
                <a16:creationId xmlns:a16="http://schemas.microsoft.com/office/drawing/2014/main" id="{4F73091A-F37F-DC62-B2C9-91E0E06FE305}"/>
              </a:ext>
            </a:extLst>
          </p:cNvPr>
          <p:cNvCxnSpPr>
            <a:stCxn id="24" idx="3"/>
            <a:endCxn id="28" idx="1"/>
          </p:cNvCxnSpPr>
          <p:nvPr/>
        </p:nvCxnSpPr>
        <p:spPr>
          <a:xfrm>
            <a:off x="3455568" y="5514957"/>
            <a:ext cx="747898"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34" name="Segnaposto contenuto 2">
            <a:extLst>
              <a:ext uri="{FF2B5EF4-FFF2-40B4-BE49-F238E27FC236}">
                <a16:creationId xmlns:a16="http://schemas.microsoft.com/office/drawing/2014/main" id="{1D755C35-AB4A-CB8B-6599-899D68F51BC3}"/>
              </a:ext>
            </a:extLst>
          </p:cNvPr>
          <p:cNvSpPr txBox="1">
            <a:spLocks/>
          </p:cNvSpPr>
          <p:nvPr/>
        </p:nvSpPr>
        <p:spPr>
          <a:xfrm>
            <a:off x="3245286" y="4112211"/>
            <a:ext cx="1169487" cy="2085491"/>
          </a:xfrm>
          <a:prstGeom prst="rect">
            <a:avLst/>
          </a:prstGeom>
        </p:spPr>
        <p:txBody>
          <a:bodyPr vert="horz" lIns="91440" tIns="45720" rIns="91440" bIns="45720" rtlCol="0" anchor="b">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nSpc>
                <a:spcPct val="100000"/>
              </a:lnSpc>
              <a:spcBef>
                <a:spcPts val="715"/>
              </a:spcBef>
            </a:pPr>
            <a:r>
              <a:rPr lang="it-IT" sz="1200" b="0" i="1" spc="-5" dirty="0">
                <a:solidFill>
                  <a:srgbClr val="16478A"/>
                </a:solidFill>
                <a:latin typeface="Calibri" panose="020F0502020204030204" pitchFamily="34" charset="0"/>
                <a:ea typeface="Calibri" panose="020F0502020204030204" pitchFamily="34" charset="0"/>
                <a:cs typeface="Calibri" panose="020F0502020204030204" pitchFamily="34" charset="0"/>
              </a:rPr>
              <a:t>tempo zero</a:t>
            </a:r>
            <a:endParaRPr lang="it-IT" sz="1200" b="0" i="1"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Rettangolo 34">
            <a:extLst>
              <a:ext uri="{FF2B5EF4-FFF2-40B4-BE49-F238E27FC236}">
                <a16:creationId xmlns:a16="http://schemas.microsoft.com/office/drawing/2014/main" id="{BB30B55C-0EE8-D60A-C4C0-00F491441F1A}"/>
              </a:ext>
            </a:extLst>
          </p:cNvPr>
          <p:cNvSpPr/>
          <p:nvPr/>
        </p:nvSpPr>
        <p:spPr>
          <a:xfrm>
            <a:off x="7549281" y="3067863"/>
            <a:ext cx="3734415" cy="355073"/>
          </a:xfrm>
          <a:prstGeom prst="rect">
            <a:avLst/>
          </a:prstGeom>
          <a:solidFill>
            <a:srgbClr val="1647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b="0" spc="-5" dirty="0">
                <a:solidFill>
                  <a:schemeClr val="bg1"/>
                </a:solidFill>
                <a:latin typeface="Calibri" panose="020F0502020204030204" pitchFamily="34" charset="0"/>
                <a:ea typeface="Calibri" panose="020F0502020204030204" pitchFamily="34" charset="0"/>
                <a:cs typeface="Calibri" panose="020F0502020204030204" pitchFamily="34" charset="0"/>
              </a:rPr>
              <a:t>Output dalla piattaforma</a:t>
            </a:r>
            <a:endParaRPr lang="it-IT" sz="1400" b="0" spc="-1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36" name="Immagine 35">
            <a:extLst>
              <a:ext uri="{FF2B5EF4-FFF2-40B4-BE49-F238E27FC236}">
                <a16:creationId xmlns:a16="http://schemas.microsoft.com/office/drawing/2014/main" id="{DC3DED7B-F308-363B-F097-1118FB23DE55}"/>
              </a:ext>
            </a:extLst>
          </p:cNvPr>
          <p:cNvPicPr>
            <a:picLocks noChangeAspect="1"/>
          </p:cNvPicPr>
          <p:nvPr/>
        </p:nvPicPr>
        <p:blipFill rotWithShape="1">
          <a:blip r:embed="rId4"/>
          <a:srcRect l="8349" t="44560"/>
          <a:stretch/>
        </p:blipFill>
        <p:spPr>
          <a:xfrm>
            <a:off x="7549281" y="3783114"/>
            <a:ext cx="3734415" cy="2412534"/>
          </a:xfrm>
          <a:prstGeom prst="rect">
            <a:avLst/>
          </a:prstGeom>
        </p:spPr>
      </p:pic>
      <p:sp>
        <p:nvSpPr>
          <p:cNvPr id="37" name="Segnaposto contenuto 2">
            <a:extLst>
              <a:ext uri="{FF2B5EF4-FFF2-40B4-BE49-F238E27FC236}">
                <a16:creationId xmlns:a16="http://schemas.microsoft.com/office/drawing/2014/main" id="{C8B52C85-1A3A-C350-9CF2-8C354CCF2D24}"/>
              </a:ext>
            </a:extLst>
          </p:cNvPr>
          <p:cNvSpPr txBox="1">
            <a:spLocks/>
          </p:cNvSpPr>
          <p:nvPr/>
        </p:nvSpPr>
        <p:spPr>
          <a:xfrm>
            <a:off x="7549285" y="3422936"/>
            <a:ext cx="1825162" cy="362873"/>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gn="ctr">
              <a:lnSpc>
                <a:spcPct val="100000"/>
              </a:lnSpc>
              <a:spcBef>
                <a:spcPts val="715"/>
              </a:spcBef>
            </a:pPr>
            <a:r>
              <a:rPr lang="it-IT" sz="1200" spc="-5" dirty="0" err="1">
                <a:solidFill>
                  <a:srgbClr val="16478A"/>
                </a:solidFill>
                <a:latin typeface="Calibri" panose="020F0502020204030204" pitchFamily="34" charset="0"/>
                <a:ea typeface="Calibri" panose="020F0502020204030204" pitchFamily="34" charset="0"/>
                <a:cs typeface="Calibri" panose="020F0502020204030204" pitchFamily="34" charset="0"/>
              </a:rPr>
              <a:t>scheda_xxxxx</a:t>
            </a:r>
            <a:endParaRPr lang="it-IT" sz="1200"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Segnaposto contenuto 2">
            <a:extLst>
              <a:ext uri="{FF2B5EF4-FFF2-40B4-BE49-F238E27FC236}">
                <a16:creationId xmlns:a16="http://schemas.microsoft.com/office/drawing/2014/main" id="{6F82C9B7-33D9-DA86-F779-B00E2D783DB6}"/>
              </a:ext>
            </a:extLst>
          </p:cNvPr>
          <p:cNvSpPr txBox="1">
            <a:spLocks/>
          </p:cNvSpPr>
          <p:nvPr/>
        </p:nvSpPr>
        <p:spPr>
          <a:xfrm>
            <a:off x="9986663" y="3422936"/>
            <a:ext cx="1297033" cy="362873"/>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gn="ctr">
              <a:lnSpc>
                <a:spcPct val="100000"/>
              </a:lnSpc>
              <a:spcBef>
                <a:spcPts val="715"/>
              </a:spcBef>
            </a:pPr>
            <a:r>
              <a:rPr lang="it-IT" sz="1200" spc="-5" dirty="0" err="1">
                <a:solidFill>
                  <a:srgbClr val="16478A"/>
                </a:solidFill>
                <a:latin typeface="Calibri" panose="020F0502020204030204" pitchFamily="34" charset="0"/>
                <a:ea typeface="Calibri" panose="020F0502020204030204" pitchFamily="34" charset="0"/>
                <a:cs typeface="Calibri" panose="020F0502020204030204" pitchFamily="34" charset="0"/>
              </a:rPr>
              <a:t>quest_xxxxx</a:t>
            </a:r>
            <a:endParaRPr lang="it-IT" sz="1200"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43" name="Segnaposto contenuto 2">
            <a:extLst>
              <a:ext uri="{FF2B5EF4-FFF2-40B4-BE49-F238E27FC236}">
                <a16:creationId xmlns:a16="http://schemas.microsoft.com/office/drawing/2014/main" id="{B45CF94C-CB9C-859A-ABE8-4A62A7C27BD1}"/>
              </a:ext>
            </a:extLst>
          </p:cNvPr>
          <p:cNvSpPr txBox="1">
            <a:spLocks/>
          </p:cNvSpPr>
          <p:nvPr/>
        </p:nvSpPr>
        <p:spPr>
          <a:xfrm>
            <a:off x="6543462" y="3427863"/>
            <a:ext cx="1005813" cy="357537"/>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gn="ctr">
              <a:lnSpc>
                <a:spcPct val="100000"/>
              </a:lnSpc>
              <a:spcBef>
                <a:spcPts val="715"/>
              </a:spcBef>
            </a:pPr>
            <a:r>
              <a:rPr lang="it-IT" sz="1200" b="0" i="1" spc="-5" dirty="0">
                <a:solidFill>
                  <a:srgbClr val="16478A"/>
                </a:solidFill>
                <a:latin typeface="Calibri" panose="020F0502020204030204" pitchFamily="34" charset="0"/>
                <a:ea typeface="Calibri" panose="020F0502020204030204" pitchFamily="34" charset="0"/>
                <a:cs typeface="Calibri" panose="020F0502020204030204" pitchFamily="34" charset="0"/>
              </a:rPr>
              <a:t>entro 24h</a:t>
            </a:r>
            <a:endParaRPr lang="it-IT" sz="1200" b="0" i="1"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7" name="Connettore 2 46">
            <a:extLst>
              <a:ext uri="{FF2B5EF4-FFF2-40B4-BE49-F238E27FC236}">
                <a16:creationId xmlns:a16="http://schemas.microsoft.com/office/drawing/2014/main" id="{2D0431D3-2402-D93D-7F7A-640DD7598D4B}"/>
              </a:ext>
            </a:extLst>
          </p:cNvPr>
          <p:cNvCxnSpPr>
            <a:stCxn id="26" idx="3"/>
            <a:endCxn id="35" idx="1"/>
          </p:cNvCxnSpPr>
          <p:nvPr/>
        </p:nvCxnSpPr>
        <p:spPr>
          <a:xfrm flipV="1">
            <a:off x="6543466" y="3245400"/>
            <a:ext cx="1005815" cy="182463"/>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927945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209E4-B947-4446-AD42-C1B3A0C1F583}"/>
              </a:ext>
            </a:extLst>
          </p:cNvPr>
          <p:cNvSpPr>
            <a:spLocks noGrp="1"/>
          </p:cNvSpPr>
          <p:nvPr>
            <p:ph type="title"/>
          </p:nvPr>
        </p:nvSpPr>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Descrizione della piattaforma «test 4.0» </a:t>
            </a:r>
            <a:b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br>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e relative fasi operative</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25" name="Segnaposto contenuto 2">
            <a:extLst>
              <a:ext uri="{FF2B5EF4-FFF2-40B4-BE49-F238E27FC236}">
                <a16:creationId xmlns:a16="http://schemas.microsoft.com/office/drawing/2014/main" id="{A4F77653-9632-FF17-701D-D1679E7F1401}"/>
              </a:ext>
            </a:extLst>
          </p:cNvPr>
          <p:cNvSpPr txBox="1">
            <a:spLocks/>
          </p:cNvSpPr>
          <p:nvPr/>
        </p:nvSpPr>
        <p:spPr>
          <a:xfrm>
            <a:off x="1115568" y="3269079"/>
            <a:ext cx="4016382" cy="2920226"/>
          </a:xfrm>
          <a:prstGeom prst="rect">
            <a:avLst/>
          </a:prstGeom>
        </p:spPr>
        <p:txBody>
          <a:bodyPr vert="horz" lIns="91440" tIns="45720" rIns="91440" bIns="45720" rtlCol="0" anchor="b">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nSpc>
                <a:spcPct val="100000"/>
              </a:lnSpc>
              <a:spcBef>
                <a:spcPts val="715"/>
              </a:spcBef>
            </a:pPr>
            <a:r>
              <a:rPr lang="it-IT" sz="1400" b="0" i="1" spc="-5" dirty="0">
                <a:solidFill>
                  <a:srgbClr val="16478A"/>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www.testindustria4-0.com</a:t>
            </a:r>
            <a:endParaRPr lang="it-IT" sz="1400" b="0" i="1"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7" name="Segnaposto testo 13">
            <a:extLst>
              <a:ext uri="{FF2B5EF4-FFF2-40B4-BE49-F238E27FC236}">
                <a16:creationId xmlns:a16="http://schemas.microsoft.com/office/drawing/2014/main" id="{B7FB0B07-06C3-B873-5B8E-33B036AF9765}"/>
              </a:ext>
            </a:extLst>
          </p:cNvPr>
          <p:cNvSpPr>
            <a:spLocks noGrp="1"/>
          </p:cNvSpPr>
          <p:nvPr>
            <p:ph type="body" sz="quarter" idx="1"/>
          </p:nvPr>
        </p:nvSpPr>
        <p:spPr>
          <a:xfrm>
            <a:off x="1115568" y="2085304"/>
            <a:ext cx="4016383" cy="1226943"/>
          </a:xfrm>
        </p:spPr>
        <p:txBody>
          <a:bodyPr rtlCol="0">
            <a:noAutofit/>
          </a:bodyPr>
          <a:lstStyle/>
          <a:p>
            <a:pPr rtl="0"/>
            <a:r>
              <a:rPr lang="it-IT" dirty="0">
                <a:solidFill>
                  <a:srgbClr val="D1462F"/>
                </a:solidFill>
                <a:latin typeface="Calibri" panose="020F0502020204030204" pitchFamily="34" charset="0"/>
                <a:ea typeface="Calibri" panose="020F0502020204030204" pitchFamily="34" charset="0"/>
                <a:cs typeface="Calibri" panose="020F0502020204030204" pitchFamily="34" charset="0"/>
              </a:rPr>
              <a:t>Test Industria 4.0: accesso alla piattaforma</a:t>
            </a:r>
          </a:p>
        </p:txBody>
      </p:sp>
      <p:sp>
        <p:nvSpPr>
          <p:cNvPr id="10" name="Segnaposto contenuto 2">
            <a:extLst>
              <a:ext uri="{FF2B5EF4-FFF2-40B4-BE49-F238E27FC236}">
                <a16:creationId xmlns:a16="http://schemas.microsoft.com/office/drawing/2014/main" id="{87BFD7F0-1B46-A525-DF55-C58DF97D731F}"/>
              </a:ext>
            </a:extLst>
          </p:cNvPr>
          <p:cNvSpPr txBox="1">
            <a:spLocks/>
          </p:cNvSpPr>
          <p:nvPr/>
        </p:nvSpPr>
        <p:spPr>
          <a:xfrm>
            <a:off x="1115568" y="3669335"/>
            <a:ext cx="4016383" cy="2487722"/>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700">
              <a:lnSpc>
                <a:spcPts val="2160"/>
              </a:lnSpc>
              <a:spcBef>
                <a:spcPts val="100"/>
              </a:spcBef>
            </a:pPr>
            <a:r>
              <a:rPr lang="it-IT" sz="1800" b="0" dirty="0">
                <a:solidFill>
                  <a:srgbClr val="16478A"/>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Audit per le Imprese e Consulenze </a:t>
            </a:r>
          </a:p>
          <a:p>
            <a:pPr marL="12700">
              <a:lnSpc>
                <a:spcPts val="2160"/>
              </a:lnSpc>
              <a:spcBef>
                <a:spcPts val="100"/>
              </a:spcBef>
            </a:pPr>
            <a:r>
              <a:rPr lang="it-IT" sz="1800" b="0" dirty="0">
                <a:solidFill>
                  <a:srgbClr val="16478A"/>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sul digitale – CONFINDUSTRIA VENETO SIAV SRL</a:t>
            </a:r>
            <a:endParaRPr lang="it-IT" sz="1800" b="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pic>
        <p:nvPicPr>
          <p:cNvPr id="18" name="Immagine 17">
            <a:extLst>
              <a:ext uri="{FF2B5EF4-FFF2-40B4-BE49-F238E27FC236}">
                <a16:creationId xmlns:a16="http://schemas.microsoft.com/office/drawing/2014/main" id="{651CEC9B-5F0F-0668-DA65-9F7892760F2F}"/>
              </a:ext>
            </a:extLst>
          </p:cNvPr>
          <p:cNvPicPr>
            <a:picLocks noChangeAspect="1"/>
          </p:cNvPicPr>
          <p:nvPr/>
        </p:nvPicPr>
        <p:blipFill>
          <a:blip r:embed="rId5"/>
          <a:stretch>
            <a:fillRect/>
          </a:stretch>
        </p:blipFill>
        <p:spPr>
          <a:xfrm>
            <a:off x="5224185" y="2085304"/>
            <a:ext cx="6059511" cy="4104001"/>
          </a:xfrm>
          <a:prstGeom prst="rect">
            <a:avLst/>
          </a:prstGeom>
        </p:spPr>
      </p:pic>
    </p:spTree>
    <p:extLst>
      <p:ext uri="{BB962C8B-B14F-4D97-AF65-F5344CB8AC3E}">
        <p14:creationId xmlns:p14="http://schemas.microsoft.com/office/powerpoint/2010/main" val="3615704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209E4-B947-4446-AD42-C1B3A0C1F583}"/>
              </a:ext>
            </a:extLst>
          </p:cNvPr>
          <p:cNvSpPr>
            <a:spLocks noGrp="1"/>
          </p:cNvSpPr>
          <p:nvPr>
            <p:ph type="title"/>
          </p:nvPr>
        </p:nvSpPr>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Descrizione della piattaforma «test 4.0» </a:t>
            </a:r>
            <a:b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br>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e relative fasi operative</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25" name="Segnaposto contenuto 2">
            <a:extLst>
              <a:ext uri="{FF2B5EF4-FFF2-40B4-BE49-F238E27FC236}">
                <a16:creationId xmlns:a16="http://schemas.microsoft.com/office/drawing/2014/main" id="{A4F77653-9632-FF17-701D-D1679E7F1401}"/>
              </a:ext>
            </a:extLst>
          </p:cNvPr>
          <p:cNvSpPr txBox="1">
            <a:spLocks/>
          </p:cNvSpPr>
          <p:nvPr/>
        </p:nvSpPr>
        <p:spPr>
          <a:xfrm>
            <a:off x="1115568" y="3269079"/>
            <a:ext cx="4016382" cy="2920226"/>
          </a:xfrm>
          <a:prstGeom prst="rect">
            <a:avLst/>
          </a:prstGeom>
        </p:spPr>
        <p:txBody>
          <a:bodyPr vert="horz" lIns="91440" tIns="45720" rIns="91440" bIns="45720" rtlCol="0" anchor="b">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nSpc>
                <a:spcPct val="100000"/>
              </a:lnSpc>
              <a:spcBef>
                <a:spcPts val="715"/>
              </a:spcBef>
            </a:pPr>
            <a:r>
              <a:rPr lang="it-IT" sz="1400" b="0" i="1" spc="-5" dirty="0">
                <a:solidFill>
                  <a:srgbClr val="16478A"/>
                </a:solidFill>
                <a:latin typeface="Calibri" panose="020F0502020204030204" pitchFamily="34" charset="0"/>
                <a:ea typeface="Calibri" panose="020F0502020204030204" pitchFamily="34" charset="0"/>
                <a:cs typeface="Calibri" panose="020F0502020204030204" pitchFamily="34" charset="0"/>
              </a:rPr>
              <a:t>Compilazione campi anagrafici</a:t>
            </a:r>
            <a:endParaRPr lang="it-IT" sz="1400" b="0" i="1"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7" name="Segnaposto testo 13">
            <a:extLst>
              <a:ext uri="{FF2B5EF4-FFF2-40B4-BE49-F238E27FC236}">
                <a16:creationId xmlns:a16="http://schemas.microsoft.com/office/drawing/2014/main" id="{B7FB0B07-06C3-B873-5B8E-33B036AF9765}"/>
              </a:ext>
            </a:extLst>
          </p:cNvPr>
          <p:cNvSpPr>
            <a:spLocks noGrp="1"/>
          </p:cNvSpPr>
          <p:nvPr>
            <p:ph type="body" sz="quarter" idx="1"/>
          </p:nvPr>
        </p:nvSpPr>
        <p:spPr>
          <a:xfrm>
            <a:off x="1115569" y="2085304"/>
            <a:ext cx="3201668" cy="1226943"/>
          </a:xfrm>
        </p:spPr>
        <p:txBody>
          <a:bodyPr rtlCol="0">
            <a:noAutofit/>
          </a:bodyPr>
          <a:lstStyle/>
          <a:p>
            <a:pPr rtl="0"/>
            <a:r>
              <a:rPr lang="it-IT" dirty="0">
                <a:solidFill>
                  <a:srgbClr val="D1462F"/>
                </a:solidFill>
                <a:latin typeface="Calibri" panose="020F0502020204030204" pitchFamily="34" charset="0"/>
                <a:ea typeface="Calibri" panose="020F0502020204030204" pitchFamily="34" charset="0"/>
                <a:cs typeface="Calibri" panose="020F0502020204030204" pitchFamily="34" charset="0"/>
              </a:rPr>
              <a:t>Test Industria 4.0: sezione anagrafica</a:t>
            </a:r>
          </a:p>
        </p:txBody>
      </p:sp>
      <p:pic>
        <p:nvPicPr>
          <p:cNvPr id="4" name="Immagine 3">
            <a:extLst>
              <a:ext uri="{FF2B5EF4-FFF2-40B4-BE49-F238E27FC236}">
                <a16:creationId xmlns:a16="http://schemas.microsoft.com/office/drawing/2014/main" id="{1B89237E-B220-A437-E2DD-69B8601D222F}"/>
              </a:ext>
            </a:extLst>
          </p:cNvPr>
          <p:cNvPicPr>
            <a:picLocks noChangeAspect="1"/>
          </p:cNvPicPr>
          <p:nvPr/>
        </p:nvPicPr>
        <p:blipFill>
          <a:blip r:embed="rId3"/>
          <a:stretch>
            <a:fillRect/>
          </a:stretch>
        </p:blipFill>
        <p:spPr>
          <a:xfrm>
            <a:off x="4317236" y="2255710"/>
            <a:ext cx="7672328" cy="3573145"/>
          </a:xfrm>
          <a:prstGeom prst="rect">
            <a:avLst/>
          </a:prstGeom>
        </p:spPr>
      </p:pic>
    </p:spTree>
    <p:extLst>
      <p:ext uri="{BB962C8B-B14F-4D97-AF65-F5344CB8AC3E}">
        <p14:creationId xmlns:p14="http://schemas.microsoft.com/office/powerpoint/2010/main" val="38122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209E4-B947-4446-AD42-C1B3A0C1F583}"/>
              </a:ext>
            </a:extLst>
          </p:cNvPr>
          <p:cNvSpPr>
            <a:spLocks noGrp="1"/>
          </p:cNvSpPr>
          <p:nvPr>
            <p:ph type="title"/>
          </p:nvPr>
        </p:nvSpPr>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Descrizione della piattaforma «test 4.0» </a:t>
            </a:r>
            <a:b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br>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e relative fasi operative</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25" name="Segnaposto contenuto 2">
            <a:extLst>
              <a:ext uri="{FF2B5EF4-FFF2-40B4-BE49-F238E27FC236}">
                <a16:creationId xmlns:a16="http://schemas.microsoft.com/office/drawing/2014/main" id="{A4F77653-9632-FF17-701D-D1679E7F1401}"/>
              </a:ext>
            </a:extLst>
          </p:cNvPr>
          <p:cNvSpPr txBox="1">
            <a:spLocks/>
          </p:cNvSpPr>
          <p:nvPr/>
        </p:nvSpPr>
        <p:spPr>
          <a:xfrm>
            <a:off x="1115568" y="3269079"/>
            <a:ext cx="4016382" cy="2920226"/>
          </a:xfrm>
          <a:prstGeom prst="rect">
            <a:avLst/>
          </a:prstGeom>
        </p:spPr>
        <p:txBody>
          <a:bodyPr vert="horz" lIns="91440" tIns="45720" rIns="91440" bIns="45720" rtlCol="0" anchor="b">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nSpc>
                <a:spcPct val="100000"/>
              </a:lnSpc>
              <a:spcBef>
                <a:spcPts val="715"/>
              </a:spcBef>
            </a:pPr>
            <a:r>
              <a:rPr lang="it-IT" sz="1400" b="0" i="1" spc="-5" dirty="0">
                <a:solidFill>
                  <a:srgbClr val="16478A"/>
                </a:solidFill>
                <a:latin typeface="Calibri" panose="020F0502020204030204" pitchFamily="34" charset="0"/>
                <a:ea typeface="Calibri" panose="020F0502020204030204" pitchFamily="34" charset="0"/>
                <a:cs typeface="Calibri" panose="020F0502020204030204" pitchFamily="34" charset="0"/>
              </a:rPr>
              <a:t>Compilazione </a:t>
            </a:r>
            <a:r>
              <a:rPr lang="it-IT" sz="1400" b="0" i="1" spc="-5" dirty="0" err="1">
                <a:solidFill>
                  <a:srgbClr val="16478A"/>
                </a:solidFill>
                <a:latin typeface="Calibri" panose="020F0502020204030204" pitchFamily="34" charset="0"/>
                <a:ea typeface="Calibri" panose="020F0502020204030204" pitchFamily="34" charset="0"/>
                <a:cs typeface="Calibri" panose="020F0502020204030204" pitchFamily="34" charset="0"/>
              </a:rPr>
              <a:t>assessment</a:t>
            </a:r>
            <a:r>
              <a:rPr lang="it-IT" sz="1400" b="0" i="1" spc="-5" dirty="0">
                <a:solidFill>
                  <a:srgbClr val="16478A"/>
                </a:solidFill>
                <a:latin typeface="Calibri" panose="020F0502020204030204" pitchFamily="34" charset="0"/>
                <a:ea typeface="Calibri" panose="020F0502020204030204" pitchFamily="34" charset="0"/>
                <a:cs typeface="Calibri" panose="020F0502020204030204" pitchFamily="34" charset="0"/>
              </a:rPr>
              <a:t> </a:t>
            </a:r>
            <a:r>
              <a:rPr lang="it-IT" sz="1400" b="0" i="1" spc="-5" dirty="0" err="1">
                <a:solidFill>
                  <a:srgbClr val="16478A"/>
                </a:solidFill>
                <a:latin typeface="Calibri" panose="020F0502020204030204" pitchFamily="34" charset="0"/>
                <a:ea typeface="Calibri" panose="020F0502020204030204" pitchFamily="34" charset="0"/>
                <a:cs typeface="Calibri" panose="020F0502020204030204" pitchFamily="34" charset="0"/>
              </a:rPr>
              <a:t>macroprocesso</a:t>
            </a:r>
            <a:r>
              <a:rPr lang="it-IT" sz="1400" b="0" i="1" spc="-5" dirty="0">
                <a:solidFill>
                  <a:srgbClr val="16478A"/>
                </a:solidFill>
                <a:latin typeface="Calibri" panose="020F0502020204030204" pitchFamily="34" charset="0"/>
                <a:ea typeface="Calibri" panose="020F0502020204030204" pitchFamily="34" charset="0"/>
                <a:cs typeface="Calibri" panose="020F0502020204030204" pitchFamily="34" charset="0"/>
              </a:rPr>
              <a:t> x </a:t>
            </a:r>
            <a:r>
              <a:rPr lang="it-IT" sz="1400" b="0" i="1" spc="-5" dirty="0" err="1">
                <a:solidFill>
                  <a:srgbClr val="16478A"/>
                </a:solidFill>
                <a:latin typeface="Calibri" panose="020F0502020204030204" pitchFamily="34" charset="0"/>
                <a:ea typeface="Calibri" panose="020F0502020204030204" pitchFamily="34" charset="0"/>
                <a:cs typeface="Calibri" panose="020F0502020204030204" pitchFamily="34" charset="0"/>
              </a:rPr>
              <a:t>macroprocesso</a:t>
            </a:r>
            <a:endParaRPr lang="it-IT" sz="1400" b="0" i="1"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7" name="Segnaposto testo 13">
            <a:extLst>
              <a:ext uri="{FF2B5EF4-FFF2-40B4-BE49-F238E27FC236}">
                <a16:creationId xmlns:a16="http://schemas.microsoft.com/office/drawing/2014/main" id="{B7FB0B07-06C3-B873-5B8E-33B036AF9765}"/>
              </a:ext>
            </a:extLst>
          </p:cNvPr>
          <p:cNvSpPr>
            <a:spLocks noGrp="1"/>
          </p:cNvSpPr>
          <p:nvPr>
            <p:ph type="body" sz="quarter" idx="1"/>
          </p:nvPr>
        </p:nvSpPr>
        <p:spPr>
          <a:xfrm>
            <a:off x="1115568" y="2085304"/>
            <a:ext cx="4016383" cy="1226943"/>
          </a:xfrm>
        </p:spPr>
        <p:txBody>
          <a:bodyPr rtlCol="0">
            <a:noAutofit/>
          </a:bodyPr>
          <a:lstStyle/>
          <a:p>
            <a:pPr rtl="0"/>
            <a:r>
              <a:rPr lang="it-IT" dirty="0">
                <a:solidFill>
                  <a:srgbClr val="D1462F"/>
                </a:solidFill>
                <a:latin typeface="Calibri" panose="020F0502020204030204" pitchFamily="34" charset="0"/>
                <a:ea typeface="Calibri" panose="020F0502020204030204" pitchFamily="34" charset="0"/>
                <a:cs typeface="Calibri" panose="020F0502020204030204" pitchFamily="34" charset="0"/>
              </a:rPr>
              <a:t>Test Industria 4.0: questionario</a:t>
            </a:r>
          </a:p>
        </p:txBody>
      </p:sp>
      <p:sp>
        <p:nvSpPr>
          <p:cNvPr id="3" name="Segnaposto contenuto 2">
            <a:extLst>
              <a:ext uri="{FF2B5EF4-FFF2-40B4-BE49-F238E27FC236}">
                <a16:creationId xmlns:a16="http://schemas.microsoft.com/office/drawing/2014/main" id="{BF9F0617-3458-B6FD-5687-BDC877B5A3F5}"/>
              </a:ext>
            </a:extLst>
          </p:cNvPr>
          <p:cNvSpPr txBox="1">
            <a:spLocks/>
          </p:cNvSpPr>
          <p:nvPr/>
        </p:nvSpPr>
        <p:spPr>
          <a:xfrm>
            <a:off x="1115568" y="3669335"/>
            <a:ext cx="4016381" cy="2487722"/>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700">
              <a:lnSpc>
                <a:spcPts val="2160"/>
              </a:lnSpc>
              <a:spcBef>
                <a:spcPts val="100"/>
              </a:spcBef>
            </a:pPr>
            <a:r>
              <a:rPr lang="it-IT" sz="1800" b="0" dirty="0">
                <a:solidFill>
                  <a:srgbClr val="16478A"/>
                </a:solidFill>
                <a:latin typeface="Calibri" panose="020F0502020204030204" pitchFamily="34" charset="0"/>
                <a:ea typeface="Calibri" panose="020F0502020204030204" pitchFamily="34" charset="0"/>
                <a:cs typeface="Calibri" panose="020F0502020204030204" pitchFamily="34" charset="0"/>
              </a:rPr>
              <a:t>Seleziono la sezione da compilare e clicco su «Continua» per accedere alle domande. E così via sezione per sezione.</a:t>
            </a:r>
          </a:p>
        </p:txBody>
      </p:sp>
      <p:pic>
        <p:nvPicPr>
          <p:cNvPr id="6" name="Immagine 5">
            <a:extLst>
              <a:ext uri="{FF2B5EF4-FFF2-40B4-BE49-F238E27FC236}">
                <a16:creationId xmlns:a16="http://schemas.microsoft.com/office/drawing/2014/main" id="{45DDE45D-65D0-C9F5-42D7-FAF10CB45C9C}"/>
              </a:ext>
            </a:extLst>
          </p:cNvPr>
          <p:cNvPicPr>
            <a:picLocks noChangeAspect="1"/>
          </p:cNvPicPr>
          <p:nvPr/>
        </p:nvPicPr>
        <p:blipFill rotWithShape="1">
          <a:blip r:embed="rId3"/>
          <a:srcRect l="15941" t="9297" r="834"/>
          <a:stretch/>
        </p:blipFill>
        <p:spPr>
          <a:xfrm>
            <a:off x="5131950" y="2611694"/>
            <a:ext cx="6151746" cy="3545363"/>
          </a:xfrm>
          <a:prstGeom prst="rect">
            <a:avLst/>
          </a:prstGeom>
        </p:spPr>
      </p:pic>
    </p:spTree>
    <p:extLst>
      <p:ext uri="{BB962C8B-B14F-4D97-AF65-F5344CB8AC3E}">
        <p14:creationId xmlns:p14="http://schemas.microsoft.com/office/powerpoint/2010/main" val="4000757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209E4-B947-4446-AD42-C1B3A0C1F583}"/>
              </a:ext>
            </a:extLst>
          </p:cNvPr>
          <p:cNvSpPr>
            <a:spLocks noGrp="1"/>
          </p:cNvSpPr>
          <p:nvPr>
            <p:ph type="title"/>
          </p:nvPr>
        </p:nvSpPr>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Descrizione della piattaforma «test 4.0» </a:t>
            </a:r>
            <a:b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br>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e relative fasi operative</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8" name="Segnaposto testo 13">
            <a:extLst>
              <a:ext uri="{FF2B5EF4-FFF2-40B4-BE49-F238E27FC236}">
                <a16:creationId xmlns:a16="http://schemas.microsoft.com/office/drawing/2014/main" id="{EFCD316E-D512-3FB6-83CC-DFB30CD5981F}"/>
              </a:ext>
            </a:extLst>
          </p:cNvPr>
          <p:cNvSpPr txBox="1">
            <a:spLocks/>
          </p:cNvSpPr>
          <p:nvPr/>
        </p:nvSpPr>
        <p:spPr>
          <a:xfrm>
            <a:off x="1115568" y="2093773"/>
            <a:ext cx="10168128" cy="486350"/>
          </a:xfrm>
          <a:prstGeom prst="rect">
            <a:avLst/>
          </a:prstGeom>
        </p:spPr>
        <p:txBody>
          <a:bodyPr vert="horz" lIns="91440" tIns="45720" rIns="91440" bIns="45720" rtlCol="0" anchor="b">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it-IT" dirty="0">
                <a:solidFill>
                  <a:srgbClr val="D1462F"/>
                </a:solidFill>
                <a:latin typeface="Calibri" panose="020F0502020204030204" pitchFamily="34" charset="0"/>
                <a:ea typeface="Calibri" panose="020F0502020204030204" pitchFamily="34" charset="0"/>
                <a:cs typeface="Calibri" panose="020F0502020204030204" pitchFamily="34" charset="0"/>
              </a:rPr>
              <a:t>Test Industria 4.0: esempio di domanda e valutazione sui processi</a:t>
            </a:r>
          </a:p>
        </p:txBody>
      </p:sp>
      <p:sp>
        <p:nvSpPr>
          <p:cNvPr id="14" name="Freccia in giù 13">
            <a:extLst>
              <a:ext uri="{FF2B5EF4-FFF2-40B4-BE49-F238E27FC236}">
                <a16:creationId xmlns:a16="http://schemas.microsoft.com/office/drawing/2014/main" id="{581BD369-3805-F1D5-E102-88BC778C8D26}"/>
              </a:ext>
            </a:extLst>
          </p:cNvPr>
          <p:cNvSpPr/>
          <p:nvPr/>
        </p:nvSpPr>
        <p:spPr>
          <a:xfrm>
            <a:off x="755568" y="3407502"/>
            <a:ext cx="360000" cy="2738822"/>
          </a:xfrm>
          <a:prstGeom prst="downArrow">
            <a:avLst/>
          </a:prstGeom>
          <a:solidFill>
            <a:srgbClr val="1647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Segnaposto contenuto 2">
            <a:extLst>
              <a:ext uri="{FF2B5EF4-FFF2-40B4-BE49-F238E27FC236}">
                <a16:creationId xmlns:a16="http://schemas.microsoft.com/office/drawing/2014/main" id="{7B6DBDD7-D659-B796-35B7-12849BBD20AB}"/>
              </a:ext>
            </a:extLst>
          </p:cNvPr>
          <p:cNvSpPr txBox="1">
            <a:spLocks/>
          </p:cNvSpPr>
          <p:nvPr/>
        </p:nvSpPr>
        <p:spPr>
          <a:xfrm>
            <a:off x="1115568" y="3396430"/>
            <a:ext cx="1960128" cy="194417"/>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gn="ctr">
              <a:lnSpc>
                <a:spcPct val="100000"/>
              </a:lnSpc>
              <a:spcBef>
                <a:spcPts val="715"/>
              </a:spcBef>
            </a:pPr>
            <a:r>
              <a:rPr lang="it-IT" sz="1200" b="0" spc="-5" dirty="0">
                <a:solidFill>
                  <a:srgbClr val="16478A"/>
                </a:solidFill>
                <a:latin typeface="Calibri" panose="020F0502020204030204" pitchFamily="34" charset="0"/>
                <a:ea typeface="Calibri" panose="020F0502020204030204" pitchFamily="34" charset="0"/>
                <a:cs typeface="Calibri" panose="020F0502020204030204" pitchFamily="34" charset="0"/>
              </a:rPr>
              <a:t>INIZIALE</a:t>
            </a:r>
            <a:endParaRPr lang="it-IT" sz="1200" b="0"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Segnaposto contenuto 2">
            <a:extLst>
              <a:ext uri="{FF2B5EF4-FFF2-40B4-BE49-F238E27FC236}">
                <a16:creationId xmlns:a16="http://schemas.microsoft.com/office/drawing/2014/main" id="{E8FC1201-C2E8-D0D8-20B3-57078A7C0E79}"/>
              </a:ext>
            </a:extLst>
          </p:cNvPr>
          <p:cNvSpPr txBox="1">
            <a:spLocks/>
          </p:cNvSpPr>
          <p:nvPr/>
        </p:nvSpPr>
        <p:spPr>
          <a:xfrm>
            <a:off x="1115568" y="3739439"/>
            <a:ext cx="1960128" cy="194417"/>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gn="ctr">
              <a:lnSpc>
                <a:spcPct val="100000"/>
              </a:lnSpc>
              <a:spcBef>
                <a:spcPts val="715"/>
              </a:spcBef>
            </a:pPr>
            <a:r>
              <a:rPr lang="it-IT" sz="1200" b="0" spc="-5" dirty="0">
                <a:solidFill>
                  <a:srgbClr val="16478A"/>
                </a:solidFill>
                <a:latin typeface="Calibri" panose="020F0502020204030204" pitchFamily="34" charset="0"/>
                <a:ea typeface="Calibri" panose="020F0502020204030204" pitchFamily="34" charset="0"/>
                <a:cs typeface="Calibri" panose="020F0502020204030204" pitchFamily="34" charset="0"/>
              </a:rPr>
              <a:t>GESTITO</a:t>
            </a:r>
            <a:endParaRPr lang="it-IT" sz="1200" b="0"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Segnaposto contenuto 2">
            <a:extLst>
              <a:ext uri="{FF2B5EF4-FFF2-40B4-BE49-F238E27FC236}">
                <a16:creationId xmlns:a16="http://schemas.microsoft.com/office/drawing/2014/main" id="{D5381AC7-FDF3-571D-6A17-60D75DF53FAE}"/>
              </a:ext>
            </a:extLst>
          </p:cNvPr>
          <p:cNvSpPr txBox="1">
            <a:spLocks/>
          </p:cNvSpPr>
          <p:nvPr/>
        </p:nvSpPr>
        <p:spPr>
          <a:xfrm>
            <a:off x="1115568" y="4252863"/>
            <a:ext cx="1960128" cy="194417"/>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gn="ctr">
              <a:lnSpc>
                <a:spcPct val="100000"/>
              </a:lnSpc>
              <a:spcBef>
                <a:spcPts val="715"/>
              </a:spcBef>
            </a:pPr>
            <a:r>
              <a:rPr lang="it-IT" sz="1200" b="0" spc="-5" dirty="0">
                <a:solidFill>
                  <a:srgbClr val="16478A"/>
                </a:solidFill>
                <a:latin typeface="Calibri" panose="020F0502020204030204" pitchFamily="34" charset="0"/>
                <a:ea typeface="Calibri" panose="020F0502020204030204" pitchFamily="34" charset="0"/>
                <a:cs typeface="Calibri" panose="020F0502020204030204" pitchFamily="34" charset="0"/>
              </a:rPr>
              <a:t>DEFINITO</a:t>
            </a:r>
            <a:endParaRPr lang="it-IT" sz="1200" b="0"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Segnaposto contenuto 2">
            <a:extLst>
              <a:ext uri="{FF2B5EF4-FFF2-40B4-BE49-F238E27FC236}">
                <a16:creationId xmlns:a16="http://schemas.microsoft.com/office/drawing/2014/main" id="{865AE32C-B46E-C664-5F59-302A7F220A88}"/>
              </a:ext>
            </a:extLst>
          </p:cNvPr>
          <p:cNvSpPr txBox="1">
            <a:spLocks/>
          </p:cNvSpPr>
          <p:nvPr/>
        </p:nvSpPr>
        <p:spPr>
          <a:xfrm>
            <a:off x="1115569" y="4868499"/>
            <a:ext cx="1960127" cy="194417"/>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gn="ctr">
              <a:lnSpc>
                <a:spcPct val="100000"/>
              </a:lnSpc>
              <a:spcBef>
                <a:spcPts val="715"/>
              </a:spcBef>
            </a:pPr>
            <a:r>
              <a:rPr lang="it-IT" sz="1200" b="0" spc="-5" dirty="0">
                <a:solidFill>
                  <a:srgbClr val="16478A"/>
                </a:solidFill>
                <a:latin typeface="Calibri" panose="020F0502020204030204" pitchFamily="34" charset="0"/>
                <a:ea typeface="Calibri" panose="020F0502020204030204" pitchFamily="34" charset="0"/>
                <a:cs typeface="Calibri" panose="020F0502020204030204" pitchFamily="34" charset="0"/>
              </a:rPr>
              <a:t>INTEGRATO E INTEROPERABILE</a:t>
            </a:r>
            <a:endParaRPr lang="it-IT" sz="1200" b="0"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Segnaposto contenuto 2">
            <a:extLst>
              <a:ext uri="{FF2B5EF4-FFF2-40B4-BE49-F238E27FC236}">
                <a16:creationId xmlns:a16="http://schemas.microsoft.com/office/drawing/2014/main" id="{FBD14D8B-C6E1-8EEB-EA6E-0DD6F356E36A}"/>
              </a:ext>
            </a:extLst>
          </p:cNvPr>
          <p:cNvSpPr txBox="1">
            <a:spLocks/>
          </p:cNvSpPr>
          <p:nvPr/>
        </p:nvSpPr>
        <p:spPr>
          <a:xfrm>
            <a:off x="1115568" y="5590994"/>
            <a:ext cx="1960127" cy="194417"/>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gn="ctr">
              <a:lnSpc>
                <a:spcPct val="100000"/>
              </a:lnSpc>
              <a:spcBef>
                <a:spcPts val="715"/>
              </a:spcBef>
            </a:pPr>
            <a:r>
              <a:rPr lang="it-IT" sz="1200" b="0" spc="-5" dirty="0">
                <a:solidFill>
                  <a:srgbClr val="16478A"/>
                </a:solidFill>
                <a:latin typeface="Calibri" panose="020F0502020204030204" pitchFamily="34" charset="0"/>
                <a:ea typeface="Calibri" panose="020F0502020204030204" pitchFamily="34" charset="0"/>
                <a:cs typeface="Calibri" panose="020F0502020204030204" pitchFamily="34" charset="0"/>
              </a:rPr>
              <a:t>ORIENTATO ALLA DIGITALIZZAZIONE</a:t>
            </a:r>
            <a:endParaRPr lang="it-IT" sz="1200" b="0"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5F676EEF-7D6E-5605-8CAF-384661C34201}"/>
              </a:ext>
            </a:extLst>
          </p:cNvPr>
          <p:cNvPicPr>
            <a:picLocks noChangeAspect="1"/>
          </p:cNvPicPr>
          <p:nvPr/>
        </p:nvPicPr>
        <p:blipFill>
          <a:blip r:embed="rId3"/>
          <a:stretch>
            <a:fillRect/>
          </a:stretch>
        </p:blipFill>
        <p:spPr>
          <a:xfrm>
            <a:off x="3075696" y="3407503"/>
            <a:ext cx="8208000" cy="2738822"/>
          </a:xfrm>
          <a:prstGeom prst="rect">
            <a:avLst/>
          </a:prstGeom>
        </p:spPr>
      </p:pic>
      <p:pic>
        <p:nvPicPr>
          <p:cNvPr id="10" name="Immagine 9">
            <a:extLst>
              <a:ext uri="{FF2B5EF4-FFF2-40B4-BE49-F238E27FC236}">
                <a16:creationId xmlns:a16="http://schemas.microsoft.com/office/drawing/2014/main" id="{2DDBE545-8247-F657-1196-6FD09DAF2B37}"/>
              </a:ext>
            </a:extLst>
          </p:cNvPr>
          <p:cNvPicPr>
            <a:picLocks noChangeAspect="1"/>
          </p:cNvPicPr>
          <p:nvPr/>
        </p:nvPicPr>
        <p:blipFill>
          <a:blip r:embed="rId4"/>
          <a:stretch>
            <a:fillRect/>
          </a:stretch>
        </p:blipFill>
        <p:spPr>
          <a:xfrm>
            <a:off x="3075696" y="2711232"/>
            <a:ext cx="8208000" cy="486247"/>
          </a:xfrm>
          <a:prstGeom prst="rect">
            <a:avLst/>
          </a:prstGeom>
        </p:spPr>
      </p:pic>
      <p:sp>
        <p:nvSpPr>
          <p:cNvPr id="5" name="CasellaDiTesto 4">
            <a:extLst>
              <a:ext uri="{FF2B5EF4-FFF2-40B4-BE49-F238E27FC236}">
                <a16:creationId xmlns:a16="http://schemas.microsoft.com/office/drawing/2014/main" id="{72CFE4CD-CE68-9DC0-9270-B9E207A7670D}"/>
              </a:ext>
            </a:extLst>
          </p:cNvPr>
          <p:cNvSpPr txBox="1"/>
          <p:nvPr/>
        </p:nvSpPr>
        <p:spPr>
          <a:xfrm>
            <a:off x="755567" y="6206630"/>
            <a:ext cx="2320128" cy="400110"/>
          </a:xfrm>
          <a:prstGeom prst="rect">
            <a:avLst/>
          </a:prstGeom>
          <a:noFill/>
        </p:spPr>
        <p:txBody>
          <a:bodyPr wrap="square" rtlCol="0">
            <a:spAutoFit/>
          </a:bodyPr>
          <a:lstStyle/>
          <a:p>
            <a:r>
              <a:rPr lang="it-IT" sz="1000" dirty="0">
                <a:latin typeface="Calibri" panose="020F0502020204030204" pitchFamily="34" charset="0"/>
                <a:ea typeface="Calibri" panose="020F0502020204030204" pitchFamily="34" charset="0"/>
                <a:cs typeface="Calibri" panose="020F0502020204030204" pitchFamily="34" charset="0"/>
              </a:rPr>
              <a:t>Nota - ERP: Enterprise </a:t>
            </a:r>
            <a:r>
              <a:rPr lang="it-IT" sz="1000" dirty="0" err="1">
                <a:latin typeface="Calibri" panose="020F0502020204030204" pitchFamily="34" charset="0"/>
                <a:ea typeface="Calibri" panose="020F0502020204030204" pitchFamily="34" charset="0"/>
                <a:cs typeface="Calibri" panose="020F0502020204030204" pitchFamily="34" charset="0"/>
              </a:rPr>
              <a:t>resource</a:t>
            </a:r>
            <a:r>
              <a:rPr lang="it-IT" sz="1000" dirty="0">
                <a:latin typeface="Calibri" panose="020F0502020204030204" pitchFamily="34" charset="0"/>
                <a:ea typeface="Calibri" panose="020F0502020204030204" pitchFamily="34" charset="0"/>
                <a:cs typeface="Calibri" panose="020F0502020204030204" pitchFamily="34" charset="0"/>
              </a:rPr>
              <a:t> planning</a:t>
            </a:r>
          </a:p>
          <a:p>
            <a:r>
              <a:rPr lang="it-IT" sz="1000" dirty="0">
                <a:latin typeface="Calibri" panose="020F0502020204030204" pitchFamily="34" charset="0"/>
                <a:ea typeface="Calibri" panose="020F0502020204030204" pitchFamily="34" charset="0"/>
                <a:cs typeface="Calibri" panose="020F0502020204030204" pitchFamily="34" charset="0"/>
              </a:rPr>
              <a:t>MES: Manufacturing </a:t>
            </a:r>
            <a:r>
              <a:rPr lang="it-IT" sz="1000" dirty="0" err="1">
                <a:latin typeface="Calibri" panose="020F0502020204030204" pitchFamily="34" charset="0"/>
                <a:ea typeface="Calibri" panose="020F0502020204030204" pitchFamily="34" charset="0"/>
                <a:cs typeface="Calibri" panose="020F0502020204030204" pitchFamily="34" charset="0"/>
              </a:rPr>
              <a:t>execution</a:t>
            </a:r>
            <a:r>
              <a:rPr lang="it-IT" sz="1000" dirty="0">
                <a:latin typeface="Calibri" panose="020F0502020204030204" pitchFamily="34" charset="0"/>
                <a:ea typeface="Calibri" panose="020F0502020204030204" pitchFamily="34" charset="0"/>
                <a:cs typeface="Calibri" panose="020F0502020204030204" pitchFamily="34" charset="0"/>
              </a:rPr>
              <a:t> </a:t>
            </a:r>
            <a:r>
              <a:rPr lang="it-IT" sz="1000" dirty="0" err="1">
                <a:latin typeface="Calibri" panose="020F0502020204030204" pitchFamily="34" charset="0"/>
                <a:ea typeface="Calibri" panose="020F0502020204030204" pitchFamily="34" charset="0"/>
                <a:cs typeface="Calibri" panose="020F0502020204030204" pitchFamily="34" charset="0"/>
              </a:rPr>
              <a:t>sys</a:t>
            </a:r>
            <a:r>
              <a:rPr lang="it-IT" sz="10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83739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209E4-B947-4446-AD42-C1B3A0C1F583}"/>
              </a:ext>
            </a:extLst>
          </p:cNvPr>
          <p:cNvSpPr>
            <a:spLocks noGrp="1"/>
          </p:cNvSpPr>
          <p:nvPr>
            <p:ph type="title"/>
          </p:nvPr>
        </p:nvSpPr>
        <p:spPr>
          <a:xfrm>
            <a:off x="1080136" y="250224"/>
            <a:ext cx="10168128" cy="1179576"/>
          </a:xfrm>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Descrizione della piattaforma «test 4.0» </a:t>
            </a:r>
            <a:b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br>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e relative fasi operative</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3" name="Segnaposto testo 13">
            <a:extLst>
              <a:ext uri="{FF2B5EF4-FFF2-40B4-BE49-F238E27FC236}">
                <a16:creationId xmlns:a16="http://schemas.microsoft.com/office/drawing/2014/main" id="{4EF01B58-3AF9-11F2-8B1B-149A2D4BA612}"/>
              </a:ext>
            </a:extLst>
          </p:cNvPr>
          <p:cNvSpPr txBox="1">
            <a:spLocks/>
          </p:cNvSpPr>
          <p:nvPr/>
        </p:nvSpPr>
        <p:spPr>
          <a:xfrm>
            <a:off x="1080136" y="1429162"/>
            <a:ext cx="10168128" cy="442743"/>
          </a:xfrm>
          <a:prstGeom prst="rect">
            <a:avLst/>
          </a:prstGeom>
        </p:spPr>
        <p:txBody>
          <a:bodyPr vert="horz" lIns="91440" tIns="45720" rIns="91440" bIns="45720" rtlCol="0" anchor="b">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it-IT" dirty="0">
                <a:solidFill>
                  <a:srgbClr val="D1462F"/>
                </a:solidFill>
                <a:latin typeface="Calibri" panose="020F0502020204030204" pitchFamily="34" charset="0"/>
                <a:ea typeface="Calibri" panose="020F0502020204030204" pitchFamily="34" charset="0"/>
                <a:cs typeface="Calibri" panose="020F0502020204030204" pitchFamily="34" charset="0"/>
              </a:rPr>
              <a:t>Test Industria 4.0: output della piattaforma</a:t>
            </a:r>
          </a:p>
        </p:txBody>
      </p:sp>
      <p:pic>
        <p:nvPicPr>
          <p:cNvPr id="11" name="Immagine 10">
            <a:extLst>
              <a:ext uri="{FF2B5EF4-FFF2-40B4-BE49-F238E27FC236}">
                <a16:creationId xmlns:a16="http://schemas.microsoft.com/office/drawing/2014/main" id="{48EBC21F-6F04-9222-9E09-18C0F5865525}"/>
              </a:ext>
            </a:extLst>
          </p:cNvPr>
          <p:cNvPicPr>
            <a:picLocks noChangeAspect="1"/>
          </p:cNvPicPr>
          <p:nvPr/>
        </p:nvPicPr>
        <p:blipFill>
          <a:blip r:embed="rId3"/>
          <a:stretch>
            <a:fillRect/>
          </a:stretch>
        </p:blipFill>
        <p:spPr>
          <a:xfrm>
            <a:off x="6400801" y="2320711"/>
            <a:ext cx="4189216" cy="4007076"/>
          </a:xfrm>
          <a:prstGeom prst="rect">
            <a:avLst/>
          </a:prstGeom>
        </p:spPr>
      </p:pic>
      <p:sp>
        <p:nvSpPr>
          <p:cNvPr id="17" name="Segnaposto contenuto 2">
            <a:extLst>
              <a:ext uri="{FF2B5EF4-FFF2-40B4-BE49-F238E27FC236}">
                <a16:creationId xmlns:a16="http://schemas.microsoft.com/office/drawing/2014/main" id="{6D9286A6-8AB7-B127-8EF3-2587ED4961EE}"/>
              </a:ext>
            </a:extLst>
          </p:cNvPr>
          <p:cNvSpPr txBox="1">
            <a:spLocks/>
          </p:cNvSpPr>
          <p:nvPr/>
        </p:nvSpPr>
        <p:spPr>
          <a:xfrm>
            <a:off x="1601709" y="2018579"/>
            <a:ext cx="3895475" cy="231945"/>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gn="ctr">
              <a:lnSpc>
                <a:spcPct val="100000"/>
              </a:lnSpc>
              <a:spcBef>
                <a:spcPts val="715"/>
              </a:spcBef>
            </a:pPr>
            <a:r>
              <a:rPr lang="it-IT" sz="1200" spc="-5" dirty="0">
                <a:solidFill>
                  <a:srgbClr val="16478A"/>
                </a:solidFill>
                <a:latin typeface="Calibri" panose="020F0502020204030204" pitchFamily="34" charset="0"/>
                <a:ea typeface="Calibri" panose="020F0502020204030204" pitchFamily="34" charset="0"/>
                <a:cs typeface="Calibri" panose="020F0502020204030204" pitchFamily="34" charset="0"/>
              </a:rPr>
              <a:t>PROCESSI – FATTORI CHIAVE</a:t>
            </a:r>
          </a:p>
        </p:txBody>
      </p:sp>
      <p:sp>
        <p:nvSpPr>
          <p:cNvPr id="18" name="Segnaposto contenuto 2">
            <a:extLst>
              <a:ext uri="{FF2B5EF4-FFF2-40B4-BE49-F238E27FC236}">
                <a16:creationId xmlns:a16="http://schemas.microsoft.com/office/drawing/2014/main" id="{F3B1FD71-2813-671D-DD9A-57C634605DB9}"/>
              </a:ext>
            </a:extLst>
          </p:cNvPr>
          <p:cNvSpPr txBox="1">
            <a:spLocks/>
          </p:cNvSpPr>
          <p:nvPr/>
        </p:nvSpPr>
        <p:spPr>
          <a:xfrm>
            <a:off x="6694817" y="2056288"/>
            <a:ext cx="3895199" cy="191695"/>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gn="ctr">
              <a:lnSpc>
                <a:spcPct val="100000"/>
              </a:lnSpc>
              <a:spcBef>
                <a:spcPts val="715"/>
              </a:spcBef>
            </a:pPr>
            <a:r>
              <a:rPr lang="it-IT" sz="1200" spc="-5" dirty="0">
                <a:solidFill>
                  <a:srgbClr val="16478A"/>
                </a:solidFill>
                <a:latin typeface="Calibri" panose="020F0502020204030204" pitchFamily="34" charset="0"/>
                <a:ea typeface="Calibri" panose="020F0502020204030204" pitchFamily="34" charset="0"/>
                <a:cs typeface="Calibri" panose="020F0502020204030204" pitchFamily="34" charset="0"/>
              </a:rPr>
              <a:t>PUNTEGGIO AREE OPERATIVE</a:t>
            </a:r>
          </a:p>
        </p:txBody>
      </p:sp>
      <p:pic>
        <p:nvPicPr>
          <p:cNvPr id="5" name="Immagine 4">
            <a:extLst>
              <a:ext uri="{FF2B5EF4-FFF2-40B4-BE49-F238E27FC236}">
                <a16:creationId xmlns:a16="http://schemas.microsoft.com/office/drawing/2014/main" id="{EA2EDE2E-F48F-16E7-1DC8-0140FEDBEFC5}"/>
              </a:ext>
            </a:extLst>
          </p:cNvPr>
          <p:cNvPicPr>
            <a:picLocks noChangeAspect="1"/>
          </p:cNvPicPr>
          <p:nvPr/>
        </p:nvPicPr>
        <p:blipFill>
          <a:blip r:embed="rId4"/>
          <a:stretch>
            <a:fillRect/>
          </a:stretch>
        </p:blipFill>
        <p:spPr>
          <a:xfrm>
            <a:off x="1382660" y="2301392"/>
            <a:ext cx="4114799" cy="4125009"/>
          </a:xfrm>
          <a:prstGeom prst="rect">
            <a:avLst/>
          </a:prstGeom>
        </p:spPr>
      </p:pic>
      <p:sp>
        <p:nvSpPr>
          <p:cNvPr id="7" name="Freccia in giù 6">
            <a:extLst>
              <a:ext uri="{FF2B5EF4-FFF2-40B4-BE49-F238E27FC236}">
                <a16:creationId xmlns:a16="http://schemas.microsoft.com/office/drawing/2014/main" id="{780DA639-55ED-55C7-2B0A-19ECD7A4F061}"/>
              </a:ext>
            </a:extLst>
          </p:cNvPr>
          <p:cNvSpPr/>
          <p:nvPr/>
        </p:nvSpPr>
        <p:spPr>
          <a:xfrm rot="16200000">
            <a:off x="766614" y="5846901"/>
            <a:ext cx="360000" cy="521847"/>
          </a:xfrm>
          <a:prstGeom prst="downArrow">
            <a:avLst/>
          </a:prstGeom>
          <a:solidFill>
            <a:srgbClr val="1647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2056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pic>
        <p:nvPicPr>
          <p:cNvPr id="7" name="Immagine 6">
            <a:extLst>
              <a:ext uri="{FF2B5EF4-FFF2-40B4-BE49-F238E27FC236}">
                <a16:creationId xmlns:a16="http://schemas.microsoft.com/office/drawing/2014/main" id="{C768142A-B3BD-0B86-61A4-64A3B14A3129}"/>
              </a:ext>
            </a:extLst>
          </p:cNvPr>
          <p:cNvPicPr>
            <a:picLocks noChangeAspect="1"/>
          </p:cNvPicPr>
          <p:nvPr/>
        </p:nvPicPr>
        <p:blipFill>
          <a:blip r:embed="rId3"/>
          <a:stretch>
            <a:fillRect/>
          </a:stretch>
        </p:blipFill>
        <p:spPr>
          <a:xfrm>
            <a:off x="7290619" y="3487369"/>
            <a:ext cx="4389057" cy="2420509"/>
          </a:xfrm>
          <a:prstGeom prst="rect">
            <a:avLst/>
          </a:prstGeom>
        </p:spPr>
      </p:pic>
      <p:sp>
        <p:nvSpPr>
          <p:cNvPr id="14" name="Segnaposto contenuto 2">
            <a:extLst>
              <a:ext uri="{FF2B5EF4-FFF2-40B4-BE49-F238E27FC236}">
                <a16:creationId xmlns:a16="http://schemas.microsoft.com/office/drawing/2014/main" id="{49B98F6B-98C5-8911-8A7D-3A6D805F53ED}"/>
              </a:ext>
            </a:extLst>
          </p:cNvPr>
          <p:cNvSpPr txBox="1">
            <a:spLocks/>
          </p:cNvSpPr>
          <p:nvPr/>
        </p:nvSpPr>
        <p:spPr>
          <a:xfrm>
            <a:off x="7290619" y="2467174"/>
            <a:ext cx="4389057" cy="231945"/>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gn="ctr">
              <a:lnSpc>
                <a:spcPct val="100000"/>
              </a:lnSpc>
              <a:spcBef>
                <a:spcPts val="715"/>
              </a:spcBef>
            </a:pPr>
            <a:r>
              <a:rPr lang="it-IT" sz="1200" spc="-5" dirty="0">
                <a:solidFill>
                  <a:srgbClr val="16478A"/>
                </a:solidFill>
                <a:latin typeface="Calibri" panose="020F0502020204030204" pitchFamily="34" charset="0"/>
                <a:ea typeface="Calibri" panose="020F0502020204030204" pitchFamily="34" charset="0"/>
                <a:cs typeface="Calibri" panose="020F0502020204030204" pitchFamily="34" charset="0"/>
              </a:rPr>
              <a:t>Livelli di «intelligenza» del prodotto</a:t>
            </a:r>
          </a:p>
        </p:txBody>
      </p:sp>
      <p:sp>
        <p:nvSpPr>
          <p:cNvPr id="15" name="Segnaposto contenuto 2">
            <a:extLst>
              <a:ext uri="{FF2B5EF4-FFF2-40B4-BE49-F238E27FC236}">
                <a16:creationId xmlns:a16="http://schemas.microsoft.com/office/drawing/2014/main" id="{9E9A9679-3399-164A-899D-B92DA8D95604}"/>
              </a:ext>
            </a:extLst>
          </p:cNvPr>
          <p:cNvSpPr txBox="1">
            <a:spLocks/>
          </p:cNvSpPr>
          <p:nvPr/>
        </p:nvSpPr>
        <p:spPr>
          <a:xfrm>
            <a:off x="7339314" y="2965324"/>
            <a:ext cx="1107124" cy="231945"/>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gn="ctr">
              <a:lnSpc>
                <a:spcPct val="100000"/>
              </a:lnSpc>
              <a:spcBef>
                <a:spcPts val="715"/>
              </a:spcBef>
            </a:pPr>
            <a:r>
              <a:rPr lang="it-IT" sz="1000" b="0" spc="-5" dirty="0">
                <a:solidFill>
                  <a:srgbClr val="16478A"/>
                </a:solidFill>
                <a:latin typeface="Calibri" panose="020F0502020204030204" pitchFamily="34" charset="0"/>
                <a:ea typeface="Calibri" panose="020F0502020204030204" pitchFamily="34" charset="0"/>
                <a:cs typeface="Calibri" panose="020F0502020204030204" pitchFamily="34" charset="0"/>
              </a:rPr>
              <a:t>LIVELLO DI INTELLIGENZA</a:t>
            </a:r>
          </a:p>
        </p:txBody>
      </p:sp>
      <p:sp>
        <p:nvSpPr>
          <p:cNvPr id="16" name="Segnaposto contenuto 2">
            <a:extLst>
              <a:ext uri="{FF2B5EF4-FFF2-40B4-BE49-F238E27FC236}">
                <a16:creationId xmlns:a16="http://schemas.microsoft.com/office/drawing/2014/main" id="{8968177B-D613-DA22-EF2D-56388CBCABDF}"/>
              </a:ext>
            </a:extLst>
          </p:cNvPr>
          <p:cNvSpPr txBox="1">
            <a:spLocks/>
          </p:cNvSpPr>
          <p:nvPr/>
        </p:nvSpPr>
        <p:spPr>
          <a:xfrm>
            <a:off x="8761831" y="2958750"/>
            <a:ext cx="2765643" cy="231945"/>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gn="ctr">
              <a:lnSpc>
                <a:spcPct val="100000"/>
              </a:lnSpc>
              <a:spcBef>
                <a:spcPts val="715"/>
              </a:spcBef>
            </a:pPr>
            <a:r>
              <a:rPr lang="it-IT" sz="1000" b="0" spc="-5" dirty="0">
                <a:solidFill>
                  <a:srgbClr val="16478A"/>
                </a:solidFill>
                <a:latin typeface="Calibri" panose="020F0502020204030204" pitchFamily="34" charset="0"/>
                <a:ea typeface="Calibri" panose="020F0502020204030204" pitchFamily="34" charset="0"/>
                <a:cs typeface="Calibri" panose="020F0502020204030204" pitchFamily="34" charset="0"/>
              </a:rPr>
              <a:t>DESCRIZIONE</a:t>
            </a:r>
          </a:p>
        </p:txBody>
      </p:sp>
      <p:graphicFrame>
        <p:nvGraphicFramePr>
          <p:cNvPr id="10" name="Grafico 9">
            <a:extLst>
              <a:ext uri="{FF2B5EF4-FFF2-40B4-BE49-F238E27FC236}">
                <a16:creationId xmlns:a16="http://schemas.microsoft.com/office/drawing/2014/main" id="{29A208E9-76EB-BB37-75A7-C20BB92A56A5}"/>
              </a:ext>
            </a:extLst>
          </p:cNvPr>
          <p:cNvGraphicFramePr>
            <a:graphicFrameLocks/>
          </p:cNvGraphicFramePr>
          <p:nvPr>
            <p:extLst>
              <p:ext uri="{D42A27DB-BD31-4B8C-83A1-F6EECF244321}">
                <p14:modId xmlns:p14="http://schemas.microsoft.com/office/powerpoint/2010/main" val="1069791834"/>
              </p:ext>
            </p:extLst>
          </p:nvPr>
        </p:nvGraphicFramePr>
        <p:xfrm>
          <a:off x="-230877" y="2188033"/>
          <a:ext cx="4289141" cy="2598420"/>
        </p:xfrm>
        <a:graphic>
          <a:graphicData uri="http://schemas.openxmlformats.org/drawingml/2006/chart">
            <c:chart xmlns:c="http://schemas.openxmlformats.org/drawingml/2006/chart" xmlns:r="http://schemas.openxmlformats.org/officeDocument/2006/relationships" r:id="rId4"/>
          </a:graphicData>
        </a:graphic>
      </p:graphicFrame>
      <p:pic>
        <p:nvPicPr>
          <p:cNvPr id="11" name="Immagine 10">
            <a:extLst>
              <a:ext uri="{FF2B5EF4-FFF2-40B4-BE49-F238E27FC236}">
                <a16:creationId xmlns:a16="http://schemas.microsoft.com/office/drawing/2014/main" id="{0B7666A5-111D-DA0D-7825-BEF510B7D4B1}"/>
              </a:ext>
            </a:extLst>
          </p:cNvPr>
          <p:cNvPicPr>
            <a:picLocks noChangeAspect="1"/>
          </p:cNvPicPr>
          <p:nvPr/>
        </p:nvPicPr>
        <p:blipFill>
          <a:blip r:embed="rId5"/>
          <a:stretch>
            <a:fillRect/>
          </a:stretch>
        </p:blipFill>
        <p:spPr>
          <a:xfrm>
            <a:off x="724973" y="4695189"/>
            <a:ext cx="2377440" cy="1661160"/>
          </a:xfrm>
          <a:prstGeom prst="rect">
            <a:avLst/>
          </a:prstGeom>
        </p:spPr>
      </p:pic>
      <p:graphicFrame>
        <p:nvGraphicFramePr>
          <p:cNvPr id="12" name="Grafico 11">
            <a:extLst>
              <a:ext uri="{FF2B5EF4-FFF2-40B4-BE49-F238E27FC236}">
                <a16:creationId xmlns:a16="http://schemas.microsoft.com/office/drawing/2014/main" id="{EA9B2301-633C-185D-C86D-A001ACE7047D}"/>
              </a:ext>
            </a:extLst>
          </p:cNvPr>
          <p:cNvGraphicFramePr>
            <a:graphicFrameLocks/>
          </p:cNvGraphicFramePr>
          <p:nvPr>
            <p:extLst>
              <p:ext uri="{D42A27DB-BD31-4B8C-83A1-F6EECF244321}">
                <p14:modId xmlns:p14="http://schemas.microsoft.com/office/powerpoint/2010/main" val="2245853824"/>
              </p:ext>
            </p:extLst>
          </p:nvPr>
        </p:nvGraphicFramePr>
        <p:xfrm>
          <a:off x="3175819" y="2187332"/>
          <a:ext cx="4114800" cy="2468880"/>
        </p:xfrm>
        <a:graphic>
          <a:graphicData uri="http://schemas.openxmlformats.org/drawingml/2006/chart">
            <c:chart xmlns:c="http://schemas.openxmlformats.org/drawingml/2006/chart" xmlns:r="http://schemas.openxmlformats.org/officeDocument/2006/relationships" r:id="rId6"/>
          </a:graphicData>
        </a:graphic>
      </p:graphicFrame>
      <p:pic>
        <p:nvPicPr>
          <p:cNvPr id="13" name="Immagine 12">
            <a:extLst>
              <a:ext uri="{FF2B5EF4-FFF2-40B4-BE49-F238E27FC236}">
                <a16:creationId xmlns:a16="http://schemas.microsoft.com/office/drawing/2014/main" id="{9797B54F-7ABC-71B8-862A-2D20625BEEA9}"/>
              </a:ext>
            </a:extLst>
          </p:cNvPr>
          <p:cNvPicPr>
            <a:picLocks noChangeAspect="1"/>
          </p:cNvPicPr>
          <p:nvPr/>
        </p:nvPicPr>
        <p:blipFill>
          <a:blip r:embed="rId7"/>
          <a:stretch>
            <a:fillRect/>
          </a:stretch>
        </p:blipFill>
        <p:spPr>
          <a:xfrm>
            <a:off x="4138058" y="4876315"/>
            <a:ext cx="2377440" cy="929640"/>
          </a:xfrm>
          <a:prstGeom prst="rect">
            <a:avLst/>
          </a:prstGeom>
        </p:spPr>
      </p:pic>
      <p:pic>
        <p:nvPicPr>
          <p:cNvPr id="18" name="Immagine 17">
            <a:extLst>
              <a:ext uri="{FF2B5EF4-FFF2-40B4-BE49-F238E27FC236}">
                <a16:creationId xmlns:a16="http://schemas.microsoft.com/office/drawing/2014/main" id="{D55611CC-1F6F-BB5D-FA6D-0F7EDF4EE144}"/>
              </a:ext>
            </a:extLst>
          </p:cNvPr>
          <p:cNvPicPr>
            <a:picLocks noChangeAspect="1"/>
          </p:cNvPicPr>
          <p:nvPr/>
        </p:nvPicPr>
        <p:blipFill>
          <a:blip r:embed="rId8"/>
          <a:stretch>
            <a:fillRect/>
          </a:stretch>
        </p:blipFill>
        <p:spPr>
          <a:xfrm>
            <a:off x="4138058" y="5975349"/>
            <a:ext cx="2377440" cy="381000"/>
          </a:xfrm>
          <a:prstGeom prst="rect">
            <a:avLst/>
          </a:prstGeom>
        </p:spPr>
      </p:pic>
      <p:sp>
        <p:nvSpPr>
          <p:cNvPr id="6" name="Titolo 1">
            <a:extLst>
              <a:ext uri="{FF2B5EF4-FFF2-40B4-BE49-F238E27FC236}">
                <a16:creationId xmlns:a16="http://schemas.microsoft.com/office/drawing/2014/main" id="{5D7928EF-2B17-8B3F-B99E-FBD8E1ED07AD}"/>
              </a:ext>
            </a:extLst>
          </p:cNvPr>
          <p:cNvSpPr>
            <a:spLocks noGrp="1"/>
          </p:cNvSpPr>
          <p:nvPr>
            <p:ph type="title"/>
          </p:nvPr>
        </p:nvSpPr>
        <p:spPr>
          <a:xfrm>
            <a:off x="1080136" y="250224"/>
            <a:ext cx="10168128" cy="1179576"/>
          </a:xfrm>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Descrizione della piattaforma «test 4.0» </a:t>
            </a:r>
            <a:b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br>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e relative fasi operative</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8" name="Segnaposto testo 13">
            <a:extLst>
              <a:ext uri="{FF2B5EF4-FFF2-40B4-BE49-F238E27FC236}">
                <a16:creationId xmlns:a16="http://schemas.microsoft.com/office/drawing/2014/main" id="{3E305820-0F2C-1CDF-09B3-8EC9D9F92581}"/>
              </a:ext>
            </a:extLst>
          </p:cNvPr>
          <p:cNvSpPr txBox="1">
            <a:spLocks/>
          </p:cNvSpPr>
          <p:nvPr/>
        </p:nvSpPr>
        <p:spPr>
          <a:xfrm>
            <a:off x="1080136" y="1429162"/>
            <a:ext cx="10168128" cy="442743"/>
          </a:xfrm>
          <a:prstGeom prst="rect">
            <a:avLst/>
          </a:prstGeom>
        </p:spPr>
        <p:txBody>
          <a:bodyPr vert="horz" lIns="91440" tIns="45720" rIns="91440" bIns="45720" rtlCol="0" anchor="b">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it-IT" dirty="0">
                <a:solidFill>
                  <a:srgbClr val="D1462F"/>
                </a:solidFill>
                <a:latin typeface="Calibri" panose="020F0502020204030204" pitchFamily="34" charset="0"/>
                <a:ea typeface="Calibri" panose="020F0502020204030204" pitchFamily="34" charset="0"/>
                <a:cs typeface="Calibri" panose="020F0502020204030204" pitchFamily="34" charset="0"/>
              </a:rPr>
              <a:t>Test Industria 4.0: output della piattaforma</a:t>
            </a:r>
          </a:p>
        </p:txBody>
      </p:sp>
    </p:spTree>
    <p:extLst>
      <p:ext uri="{BB962C8B-B14F-4D97-AF65-F5344CB8AC3E}">
        <p14:creationId xmlns:p14="http://schemas.microsoft.com/office/powerpoint/2010/main" val="781745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6D3A99-BC9D-4DC2-BE1B-9E2C93EDD294}"/>
              </a:ext>
            </a:extLst>
          </p:cNvPr>
          <p:cNvSpPr>
            <a:spLocks noGrp="1"/>
          </p:cNvSpPr>
          <p:nvPr>
            <p:ph type="title"/>
          </p:nvPr>
        </p:nvSpPr>
        <p:spPr/>
        <p:txBody>
          <a:bodyPr rtlCol="0">
            <a:normAutofit/>
          </a:bodyPr>
          <a:lstStyle/>
          <a:p>
            <a:pPr marL="56515">
              <a:lnSpc>
                <a:spcPct val="100000"/>
              </a:lnSpc>
              <a:spcBef>
                <a:spcPts val="715"/>
              </a:spcBef>
            </a:pPr>
            <a:r>
              <a:rPr lang="it-IT" sz="4800" spc="-5" dirty="0">
                <a:solidFill>
                  <a:srgbClr val="16478A"/>
                </a:solidFill>
                <a:latin typeface="Calibri" panose="020F0502020204030204" pitchFamily="34" charset="0"/>
                <a:ea typeface="Calibri" panose="020F0502020204030204" pitchFamily="34" charset="0"/>
                <a:cs typeface="Calibri" panose="020F0502020204030204" pitchFamily="34" charset="0"/>
              </a:rPr>
              <a:t>Il report di restituzione</a:t>
            </a:r>
          </a:p>
        </p:txBody>
      </p:sp>
      <p:pic>
        <p:nvPicPr>
          <p:cNvPr id="6" name="Immagine 5">
            <a:extLst>
              <a:ext uri="{FF2B5EF4-FFF2-40B4-BE49-F238E27FC236}">
                <a16:creationId xmlns:a16="http://schemas.microsoft.com/office/drawing/2014/main" id="{5EE03F2F-4A8A-DDAF-15DC-E3E897AA16AC}"/>
              </a:ext>
            </a:extLst>
          </p:cNvPr>
          <p:cNvPicPr>
            <a:picLocks noChangeAspect="1"/>
          </p:cNvPicPr>
          <p:nvPr/>
        </p:nvPicPr>
        <p:blipFill>
          <a:blip r:embed="rId3"/>
          <a:stretch>
            <a:fillRect/>
          </a:stretch>
        </p:blipFill>
        <p:spPr>
          <a:xfrm>
            <a:off x="8964222" y="3069000"/>
            <a:ext cx="2148786" cy="720000"/>
          </a:xfrm>
          <a:prstGeom prst="rect">
            <a:avLst/>
          </a:prstGeom>
        </p:spPr>
      </p:pic>
    </p:spTree>
    <p:extLst>
      <p:ext uri="{BB962C8B-B14F-4D97-AF65-F5344CB8AC3E}">
        <p14:creationId xmlns:p14="http://schemas.microsoft.com/office/powerpoint/2010/main" val="2351192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209E4-B947-4446-AD42-C1B3A0C1F583}"/>
              </a:ext>
            </a:extLst>
          </p:cNvPr>
          <p:cNvSpPr>
            <a:spLocks noGrp="1"/>
          </p:cNvSpPr>
          <p:nvPr>
            <p:ph type="title"/>
          </p:nvPr>
        </p:nvSpPr>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Il report di restituzione</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pic>
        <p:nvPicPr>
          <p:cNvPr id="6" name="Immagine 5">
            <a:extLst>
              <a:ext uri="{FF2B5EF4-FFF2-40B4-BE49-F238E27FC236}">
                <a16:creationId xmlns:a16="http://schemas.microsoft.com/office/drawing/2014/main" id="{C85FEED3-CA42-F9E5-D87A-99C4CE1AB411}"/>
              </a:ext>
            </a:extLst>
          </p:cNvPr>
          <p:cNvPicPr>
            <a:picLocks noChangeAspect="1"/>
          </p:cNvPicPr>
          <p:nvPr/>
        </p:nvPicPr>
        <p:blipFill>
          <a:blip r:embed="rId3"/>
          <a:stretch>
            <a:fillRect/>
          </a:stretch>
        </p:blipFill>
        <p:spPr>
          <a:xfrm>
            <a:off x="2367929" y="2133360"/>
            <a:ext cx="7456141" cy="4176000"/>
          </a:xfrm>
          <a:prstGeom prst="rect">
            <a:avLst/>
          </a:prstGeom>
        </p:spPr>
      </p:pic>
    </p:spTree>
    <p:extLst>
      <p:ext uri="{BB962C8B-B14F-4D97-AF65-F5344CB8AC3E}">
        <p14:creationId xmlns:p14="http://schemas.microsoft.com/office/powerpoint/2010/main" val="426204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209E4-B947-4446-AD42-C1B3A0C1F583}"/>
              </a:ext>
            </a:extLst>
          </p:cNvPr>
          <p:cNvSpPr>
            <a:spLocks noGrp="1"/>
          </p:cNvSpPr>
          <p:nvPr>
            <p:ph type="title"/>
          </p:nvPr>
        </p:nvSpPr>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Il report di restituzione</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5" name="Segnaposto testo 13">
            <a:extLst>
              <a:ext uri="{FF2B5EF4-FFF2-40B4-BE49-F238E27FC236}">
                <a16:creationId xmlns:a16="http://schemas.microsoft.com/office/drawing/2014/main" id="{7C9ABC5C-7A8A-2CF5-A281-7BFCFC25121E}"/>
              </a:ext>
            </a:extLst>
          </p:cNvPr>
          <p:cNvSpPr>
            <a:spLocks noGrp="1"/>
          </p:cNvSpPr>
          <p:nvPr>
            <p:ph type="body" sz="quarter" idx="1"/>
          </p:nvPr>
        </p:nvSpPr>
        <p:spPr>
          <a:xfrm>
            <a:off x="1115569" y="2085304"/>
            <a:ext cx="3217039" cy="1635087"/>
          </a:xfrm>
        </p:spPr>
        <p:txBody>
          <a:bodyPr rtlCol="0">
            <a:noAutofit/>
          </a:bodyPr>
          <a:lstStyle/>
          <a:p>
            <a:pPr rtl="0"/>
            <a:r>
              <a:rPr lang="it-IT" dirty="0">
                <a:solidFill>
                  <a:srgbClr val="D1462F"/>
                </a:solidFill>
                <a:latin typeface="Calibri" panose="020F0502020204030204" pitchFamily="34" charset="0"/>
                <a:ea typeface="Calibri" panose="020F0502020204030204" pitchFamily="34" charset="0"/>
                <a:cs typeface="Calibri" panose="020F0502020204030204" pitchFamily="34" charset="0"/>
              </a:rPr>
              <a:t>ES. Risultati del Test: posizionamento dell’Impresa</a:t>
            </a:r>
          </a:p>
        </p:txBody>
      </p:sp>
      <p:pic>
        <p:nvPicPr>
          <p:cNvPr id="8" name="Immagine 7">
            <a:extLst>
              <a:ext uri="{FF2B5EF4-FFF2-40B4-BE49-F238E27FC236}">
                <a16:creationId xmlns:a16="http://schemas.microsoft.com/office/drawing/2014/main" id="{6F9BE81F-C8BB-D512-F74C-8EA26AFD9276}"/>
              </a:ext>
            </a:extLst>
          </p:cNvPr>
          <p:cNvPicPr>
            <a:picLocks noChangeAspect="1"/>
          </p:cNvPicPr>
          <p:nvPr/>
        </p:nvPicPr>
        <p:blipFill>
          <a:blip r:embed="rId3"/>
          <a:stretch>
            <a:fillRect/>
          </a:stretch>
        </p:blipFill>
        <p:spPr>
          <a:xfrm>
            <a:off x="6808844" y="2468153"/>
            <a:ext cx="4474852" cy="3792041"/>
          </a:xfrm>
          <a:prstGeom prst="rect">
            <a:avLst/>
          </a:prstGeom>
        </p:spPr>
      </p:pic>
      <p:sp>
        <p:nvSpPr>
          <p:cNvPr id="16" name="Segnaposto contenuto 2">
            <a:extLst>
              <a:ext uri="{FF2B5EF4-FFF2-40B4-BE49-F238E27FC236}">
                <a16:creationId xmlns:a16="http://schemas.microsoft.com/office/drawing/2014/main" id="{DE553411-4E4A-DA00-8830-D77B80458B91}"/>
              </a:ext>
            </a:extLst>
          </p:cNvPr>
          <p:cNvSpPr txBox="1">
            <a:spLocks/>
          </p:cNvSpPr>
          <p:nvPr/>
        </p:nvSpPr>
        <p:spPr>
          <a:xfrm>
            <a:off x="4332608" y="3050034"/>
            <a:ext cx="2476236" cy="640019"/>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nSpc>
                <a:spcPct val="100000"/>
              </a:lnSpc>
              <a:spcBef>
                <a:spcPts val="0"/>
              </a:spcBef>
            </a:pPr>
            <a:r>
              <a:rPr lang="it-IT" sz="1100" b="0" spc="-5" dirty="0">
                <a:solidFill>
                  <a:srgbClr val="16478A"/>
                </a:solidFill>
                <a:latin typeface="Calibri" panose="020F0502020204030204" pitchFamily="34" charset="0"/>
                <a:ea typeface="Calibri" panose="020F0502020204030204" pitchFamily="34" charset="0"/>
                <a:cs typeface="Calibri" panose="020F0502020204030204" pitchFamily="34" charset="0"/>
              </a:rPr>
              <a:t>Qualità | 4,45</a:t>
            </a:r>
          </a:p>
          <a:p>
            <a:pPr marL="56515">
              <a:lnSpc>
                <a:spcPct val="100000"/>
              </a:lnSpc>
              <a:spcBef>
                <a:spcPts val="0"/>
              </a:spcBef>
            </a:pPr>
            <a:r>
              <a:rPr lang="it-IT" sz="1100" b="0" spc="-5" dirty="0">
                <a:solidFill>
                  <a:srgbClr val="16478A"/>
                </a:solidFill>
                <a:latin typeface="Calibri" panose="020F0502020204030204" pitchFamily="34" charset="0"/>
                <a:ea typeface="Calibri" panose="020F0502020204030204" pitchFamily="34" charset="0"/>
                <a:cs typeface="Calibri" panose="020F0502020204030204" pitchFamily="34" charset="0"/>
              </a:rPr>
              <a:t>Produzione | 3,8</a:t>
            </a:r>
          </a:p>
          <a:p>
            <a:pPr marL="56515">
              <a:lnSpc>
                <a:spcPct val="100000"/>
              </a:lnSpc>
              <a:spcBef>
                <a:spcPts val="0"/>
              </a:spcBef>
            </a:pPr>
            <a:r>
              <a:rPr lang="it-IT" sz="1100" b="0" spc="-5" dirty="0">
                <a:solidFill>
                  <a:srgbClr val="16478A"/>
                </a:solidFill>
                <a:latin typeface="Calibri" panose="020F0502020204030204" pitchFamily="34" charset="0"/>
                <a:ea typeface="Calibri" panose="020F0502020204030204" pitchFamily="34" charset="0"/>
                <a:cs typeface="Calibri" panose="020F0502020204030204" pitchFamily="34" charset="0"/>
              </a:rPr>
              <a:t>Logistica | 3,7</a:t>
            </a:r>
            <a:endParaRPr lang="it-IT" sz="1100" b="0"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Segnaposto contenuto 2">
            <a:extLst>
              <a:ext uri="{FF2B5EF4-FFF2-40B4-BE49-F238E27FC236}">
                <a16:creationId xmlns:a16="http://schemas.microsoft.com/office/drawing/2014/main" id="{83B8C71D-1158-360C-CFC9-930710B60115}"/>
              </a:ext>
            </a:extLst>
          </p:cNvPr>
          <p:cNvSpPr txBox="1">
            <a:spLocks/>
          </p:cNvSpPr>
          <p:nvPr/>
        </p:nvSpPr>
        <p:spPr>
          <a:xfrm>
            <a:off x="4332608" y="3714585"/>
            <a:ext cx="2476236" cy="820687"/>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nSpc>
                <a:spcPct val="100000"/>
              </a:lnSpc>
              <a:spcBef>
                <a:spcPts val="0"/>
              </a:spcBef>
            </a:pPr>
            <a:r>
              <a:rPr lang="it-IT" sz="1100" b="0" spc="-5" dirty="0">
                <a:solidFill>
                  <a:srgbClr val="16478A"/>
                </a:solidFill>
                <a:latin typeface="Calibri" panose="020F0502020204030204" pitchFamily="34" charset="0"/>
                <a:ea typeface="Calibri" panose="020F0502020204030204" pitchFamily="34" charset="0"/>
                <a:cs typeface="Calibri" panose="020F0502020204030204" pitchFamily="34" charset="0"/>
              </a:rPr>
              <a:t>Manutenzione | 2,9</a:t>
            </a:r>
          </a:p>
          <a:p>
            <a:pPr marL="56515">
              <a:lnSpc>
                <a:spcPct val="100000"/>
              </a:lnSpc>
              <a:spcBef>
                <a:spcPts val="0"/>
              </a:spcBef>
            </a:pPr>
            <a:r>
              <a:rPr lang="it-IT" sz="1100" b="0" spc="-5" dirty="0">
                <a:solidFill>
                  <a:srgbClr val="16478A"/>
                </a:solidFill>
                <a:latin typeface="Calibri" panose="020F0502020204030204" pitchFamily="34" charset="0"/>
                <a:ea typeface="Calibri" panose="020F0502020204030204" pitchFamily="34" charset="0"/>
                <a:cs typeface="Calibri" panose="020F0502020204030204" pitchFamily="34" charset="0"/>
              </a:rPr>
              <a:t>Progettazione e Ingegneria | 2,8</a:t>
            </a:r>
          </a:p>
          <a:p>
            <a:pPr marL="56515">
              <a:lnSpc>
                <a:spcPct val="100000"/>
              </a:lnSpc>
              <a:spcBef>
                <a:spcPts val="0"/>
              </a:spcBef>
            </a:pPr>
            <a:r>
              <a:rPr lang="it-IT" sz="1100" b="0" spc="-5" dirty="0">
                <a:solidFill>
                  <a:srgbClr val="16478A"/>
                </a:solidFill>
                <a:latin typeface="Calibri" panose="020F0502020204030204" pitchFamily="34" charset="0"/>
                <a:ea typeface="Calibri" panose="020F0502020204030204" pitchFamily="34" charset="0"/>
                <a:cs typeface="Calibri" panose="020F0502020204030204" pitchFamily="34" charset="0"/>
              </a:rPr>
              <a:t>Risorse Umane | 2,7</a:t>
            </a:r>
          </a:p>
          <a:p>
            <a:pPr marL="56515">
              <a:lnSpc>
                <a:spcPct val="100000"/>
              </a:lnSpc>
              <a:spcBef>
                <a:spcPts val="0"/>
              </a:spcBef>
            </a:pPr>
            <a:r>
              <a:rPr lang="it-IT" sz="1100" b="0" spc="-5" dirty="0">
                <a:solidFill>
                  <a:srgbClr val="16478A"/>
                </a:solidFill>
                <a:latin typeface="Calibri" panose="020F0502020204030204" pitchFamily="34" charset="0"/>
                <a:ea typeface="Calibri" panose="020F0502020204030204" pitchFamily="34" charset="0"/>
                <a:cs typeface="Calibri" panose="020F0502020204030204" pitchFamily="34" charset="0"/>
              </a:rPr>
              <a:t>Supply chain | 2,6</a:t>
            </a:r>
            <a:endParaRPr lang="it-IT" sz="1100" b="0"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Parentesi graffa chiusa 18">
            <a:extLst>
              <a:ext uri="{FF2B5EF4-FFF2-40B4-BE49-F238E27FC236}">
                <a16:creationId xmlns:a16="http://schemas.microsoft.com/office/drawing/2014/main" id="{477B0D49-5B01-81B4-9099-F99CB04BE657}"/>
              </a:ext>
            </a:extLst>
          </p:cNvPr>
          <p:cNvSpPr/>
          <p:nvPr/>
        </p:nvSpPr>
        <p:spPr>
          <a:xfrm>
            <a:off x="6617752" y="3050034"/>
            <a:ext cx="46885" cy="640019"/>
          </a:xfrm>
          <a:prstGeom prst="rightBrace">
            <a:avLst>
              <a:gd name="adj1" fmla="val 92684"/>
              <a:gd name="adj2" fmla="val 50000"/>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it-IT"/>
          </a:p>
        </p:txBody>
      </p:sp>
      <p:sp>
        <p:nvSpPr>
          <p:cNvPr id="20" name="Parentesi graffa chiusa 19">
            <a:extLst>
              <a:ext uri="{FF2B5EF4-FFF2-40B4-BE49-F238E27FC236}">
                <a16:creationId xmlns:a16="http://schemas.microsoft.com/office/drawing/2014/main" id="{9C822C43-8626-98BD-B236-74A9C6F74F62}"/>
              </a:ext>
            </a:extLst>
          </p:cNvPr>
          <p:cNvSpPr/>
          <p:nvPr/>
        </p:nvSpPr>
        <p:spPr>
          <a:xfrm>
            <a:off x="6623716" y="3714585"/>
            <a:ext cx="52309" cy="820687"/>
          </a:xfrm>
          <a:prstGeom prst="rightBrace">
            <a:avLst>
              <a:gd name="adj1" fmla="val 92684"/>
              <a:gd name="adj2" fmla="val 50000"/>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it-IT"/>
          </a:p>
        </p:txBody>
      </p:sp>
      <p:sp>
        <p:nvSpPr>
          <p:cNvPr id="21" name="Parentesi graffa chiusa 20">
            <a:extLst>
              <a:ext uri="{FF2B5EF4-FFF2-40B4-BE49-F238E27FC236}">
                <a16:creationId xmlns:a16="http://schemas.microsoft.com/office/drawing/2014/main" id="{2066D616-D72B-DB75-F215-3C15B93AA995}"/>
              </a:ext>
            </a:extLst>
          </p:cNvPr>
          <p:cNvSpPr/>
          <p:nvPr/>
        </p:nvSpPr>
        <p:spPr>
          <a:xfrm>
            <a:off x="6620443" y="4559805"/>
            <a:ext cx="55582" cy="640018"/>
          </a:xfrm>
          <a:prstGeom prst="rightBrace">
            <a:avLst>
              <a:gd name="adj1" fmla="val 92684"/>
              <a:gd name="adj2" fmla="val 50000"/>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it-IT"/>
          </a:p>
        </p:txBody>
      </p:sp>
      <p:sp>
        <p:nvSpPr>
          <p:cNvPr id="4" name="Segnaposto contenuto 2">
            <a:extLst>
              <a:ext uri="{FF2B5EF4-FFF2-40B4-BE49-F238E27FC236}">
                <a16:creationId xmlns:a16="http://schemas.microsoft.com/office/drawing/2014/main" id="{E762E69C-860B-1764-005A-57F91AACC511}"/>
              </a:ext>
            </a:extLst>
          </p:cNvPr>
          <p:cNvSpPr txBox="1">
            <a:spLocks/>
          </p:cNvSpPr>
          <p:nvPr/>
        </p:nvSpPr>
        <p:spPr>
          <a:xfrm>
            <a:off x="4332608" y="4559804"/>
            <a:ext cx="2476236" cy="640019"/>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nSpc>
                <a:spcPct val="100000"/>
              </a:lnSpc>
              <a:spcBef>
                <a:spcPts val="0"/>
              </a:spcBef>
            </a:pPr>
            <a:r>
              <a:rPr lang="it-IT" sz="1100" b="0" spc="-5" dirty="0">
                <a:solidFill>
                  <a:srgbClr val="16478A"/>
                </a:solidFill>
                <a:latin typeface="Calibri" panose="020F0502020204030204" pitchFamily="34" charset="0"/>
                <a:ea typeface="Calibri" panose="020F0502020204030204" pitchFamily="34" charset="0"/>
                <a:cs typeface="Calibri" panose="020F0502020204030204" pitchFamily="34" charset="0"/>
              </a:rPr>
              <a:t>Marketing – Vendite | 2,26</a:t>
            </a:r>
            <a:endParaRPr lang="it-IT" sz="1100" b="0"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865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F4A85B-2AC6-4E29-B074-AB92F8FA9BB1}"/>
              </a:ext>
            </a:extLst>
          </p:cNvPr>
          <p:cNvSpPr>
            <a:spLocks noGrp="1"/>
          </p:cNvSpPr>
          <p:nvPr>
            <p:ph type="title"/>
          </p:nvPr>
        </p:nvSpPr>
        <p:spPr/>
        <p:txBody>
          <a:bodyPr rtlCol="0">
            <a:normAutofit/>
          </a:bodyPr>
          <a:lstStyle/>
          <a:p>
            <a:pPr rtl="0"/>
            <a:r>
              <a:rPr lang="it-IT" sz="4800" dirty="0" err="1">
                <a:solidFill>
                  <a:srgbClr val="16478A"/>
                </a:solidFill>
                <a:latin typeface="Calibri" panose="020F0502020204030204" pitchFamily="34" charset="0"/>
                <a:ea typeface="Calibri" panose="020F0502020204030204" pitchFamily="34" charset="0"/>
                <a:cs typeface="Calibri" panose="020F0502020204030204" pitchFamily="34" charset="0"/>
              </a:rPr>
              <a:t>Assessment</a:t>
            </a:r>
            <a:r>
              <a:rPr lang="it-IT" sz="4800" dirty="0">
                <a:solidFill>
                  <a:srgbClr val="16478A"/>
                </a:solidFill>
                <a:latin typeface="Calibri" panose="020F0502020204030204" pitchFamily="34" charset="0"/>
                <a:ea typeface="Calibri" panose="020F0502020204030204" pitchFamily="34" charset="0"/>
                <a:cs typeface="Calibri" panose="020F0502020204030204" pitchFamily="34" charset="0"/>
              </a:rPr>
              <a:t> di </a:t>
            </a:r>
            <a:br>
              <a:rPr lang="it-IT" sz="4800" dirty="0">
                <a:solidFill>
                  <a:srgbClr val="16478A"/>
                </a:solidFill>
                <a:latin typeface="Calibri" panose="020F0502020204030204" pitchFamily="34" charset="0"/>
                <a:ea typeface="Calibri" panose="020F0502020204030204" pitchFamily="34" charset="0"/>
                <a:cs typeface="Calibri" panose="020F0502020204030204" pitchFamily="34" charset="0"/>
              </a:rPr>
            </a:br>
            <a:r>
              <a:rPr lang="it-IT" sz="4800" dirty="0">
                <a:solidFill>
                  <a:srgbClr val="16478A"/>
                </a:solidFill>
                <a:latin typeface="Calibri" panose="020F0502020204030204" pitchFamily="34" charset="0"/>
                <a:ea typeface="Calibri" panose="020F0502020204030204" pitchFamily="34" charset="0"/>
                <a:cs typeface="Calibri" panose="020F0502020204030204" pitchFamily="34" charset="0"/>
              </a:rPr>
              <a:t>Maturità Digitale</a:t>
            </a:r>
          </a:p>
        </p:txBody>
      </p:sp>
      <p:pic>
        <p:nvPicPr>
          <p:cNvPr id="11" name="Segnaposto immagine 10">
            <a:extLst>
              <a:ext uri="{FF2B5EF4-FFF2-40B4-BE49-F238E27FC236}">
                <a16:creationId xmlns:a16="http://schemas.microsoft.com/office/drawing/2014/main" id="{41749033-B92E-4E63-82DE-801849DA2B1E}"/>
              </a:ext>
            </a:extLst>
          </p:cNvPr>
          <p:cNvPicPr>
            <a:picLocks noGrp="1" noChangeAspect="1"/>
          </p:cNvPicPr>
          <p:nvPr>
            <p:ph type="pic" sz="quarter" idx="13"/>
          </p:nvPr>
        </p:nvPicPr>
        <p:blipFill>
          <a:blip r:embed="rId3"/>
          <a:srcRect l="25792" r="25792"/>
          <a:stretch/>
        </p:blipFill>
        <p:spPr>
          <a:xfrm>
            <a:off x="457200" y="603504"/>
            <a:ext cx="4050792" cy="5577840"/>
          </a:xfrm>
        </p:spPr>
      </p:pic>
      <p:sp>
        <p:nvSpPr>
          <p:cNvPr id="3" name="Segnaposto contenuto 2">
            <a:extLst>
              <a:ext uri="{FF2B5EF4-FFF2-40B4-BE49-F238E27FC236}">
                <a16:creationId xmlns:a16="http://schemas.microsoft.com/office/drawing/2014/main" id="{E32AB0EB-0819-41F4-99E9-C02FA0DAF66D}"/>
              </a:ext>
            </a:extLst>
          </p:cNvPr>
          <p:cNvSpPr>
            <a:spLocks noGrp="1"/>
          </p:cNvSpPr>
          <p:nvPr>
            <p:ph idx="1"/>
          </p:nvPr>
        </p:nvSpPr>
        <p:spPr/>
        <p:txBody>
          <a:bodyPr rtlCol="0">
            <a:noAutofit/>
          </a:bodyPr>
          <a:lstStyle/>
          <a:p>
            <a:pPr marL="399415" indent="-342900">
              <a:lnSpc>
                <a:spcPct val="100000"/>
              </a:lnSpc>
              <a:spcBef>
                <a:spcPts val="715"/>
              </a:spcBef>
              <a:buAutoNum type="arabicPeriod"/>
            </a:pPr>
            <a:r>
              <a:rPr lang="it-IT" sz="1400" spc="-5" dirty="0">
                <a:solidFill>
                  <a:srgbClr val="16478A"/>
                </a:solidFill>
                <a:latin typeface="Calibri" panose="020F0502020204030204" pitchFamily="34" charset="0"/>
                <a:ea typeface="Calibri" panose="020F0502020204030204" pitchFamily="34" charset="0"/>
                <a:cs typeface="Calibri" panose="020F0502020204030204" pitchFamily="34" charset="0"/>
              </a:rPr>
              <a:t>Introduzione: la rivoluzione industriale di Industria 4.0</a:t>
            </a:r>
          </a:p>
          <a:p>
            <a:pPr marL="399415" indent="-342900">
              <a:lnSpc>
                <a:spcPct val="100000"/>
              </a:lnSpc>
              <a:spcBef>
                <a:spcPts val="715"/>
              </a:spcBef>
              <a:buAutoNum type="arabicPeriod"/>
            </a:pPr>
            <a:r>
              <a:rPr lang="it-IT" sz="1400" spc="-5" dirty="0">
                <a:solidFill>
                  <a:srgbClr val="16478A"/>
                </a:solidFill>
                <a:latin typeface="Calibri" panose="020F0502020204030204" pitchFamily="34" charset="0"/>
                <a:ea typeface="Calibri" panose="020F0502020204030204" pitchFamily="34" charset="0"/>
                <a:cs typeface="Calibri" panose="020F0502020204030204" pitchFamily="34" charset="0"/>
              </a:rPr>
              <a:t>Modello per l’</a:t>
            </a:r>
            <a:r>
              <a:rPr lang="it-IT" sz="1400" spc="-5" dirty="0" err="1">
                <a:solidFill>
                  <a:srgbClr val="16478A"/>
                </a:solidFill>
                <a:latin typeface="Calibri" panose="020F0502020204030204" pitchFamily="34" charset="0"/>
                <a:ea typeface="Calibri" panose="020F0502020204030204" pitchFamily="34" charset="0"/>
                <a:cs typeface="Calibri" panose="020F0502020204030204" pitchFamily="34" charset="0"/>
              </a:rPr>
              <a:t>assessment</a:t>
            </a:r>
            <a:r>
              <a:rPr lang="it-IT" sz="1400" spc="-5" dirty="0">
                <a:solidFill>
                  <a:srgbClr val="16478A"/>
                </a:solidFill>
                <a:latin typeface="Calibri" panose="020F0502020204030204" pitchFamily="34" charset="0"/>
                <a:ea typeface="Calibri" panose="020F0502020204030204" pitchFamily="34" charset="0"/>
                <a:cs typeface="Calibri" panose="020F0502020204030204" pitchFamily="34" charset="0"/>
              </a:rPr>
              <a:t> di maturità digitale</a:t>
            </a:r>
          </a:p>
          <a:p>
            <a:pPr marL="399415" indent="-342900">
              <a:lnSpc>
                <a:spcPct val="100000"/>
              </a:lnSpc>
              <a:spcBef>
                <a:spcPts val="715"/>
              </a:spcBef>
              <a:buAutoNum type="arabicPeriod"/>
            </a:pPr>
            <a:r>
              <a:rPr lang="it-IT" sz="1400" spc="-5" dirty="0">
                <a:solidFill>
                  <a:srgbClr val="16478A"/>
                </a:solidFill>
                <a:latin typeface="Calibri" panose="020F0502020204030204" pitchFamily="34" charset="0"/>
                <a:ea typeface="Calibri" panose="020F0502020204030204" pitchFamily="34" charset="0"/>
                <a:cs typeface="Calibri" panose="020F0502020204030204" pitchFamily="34" charset="0"/>
              </a:rPr>
              <a:t>Descrizione</a:t>
            </a:r>
            <a:r>
              <a:rPr lang="it-IT" sz="1400" spc="-40" dirty="0">
                <a:solidFill>
                  <a:srgbClr val="16478A"/>
                </a:solidFill>
                <a:latin typeface="Calibri" panose="020F0502020204030204" pitchFamily="34" charset="0"/>
                <a:ea typeface="Calibri" panose="020F0502020204030204" pitchFamily="34" charset="0"/>
                <a:cs typeface="Calibri" panose="020F0502020204030204" pitchFamily="34" charset="0"/>
              </a:rPr>
              <a:t> </a:t>
            </a:r>
            <a:r>
              <a:rPr lang="it-IT" sz="1400" spc="-5" dirty="0">
                <a:solidFill>
                  <a:srgbClr val="16478A"/>
                </a:solidFill>
                <a:latin typeface="Calibri" panose="020F0502020204030204" pitchFamily="34" charset="0"/>
                <a:ea typeface="Calibri" panose="020F0502020204030204" pitchFamily="34" charset="0"/>
                <a:cs typeface="Calibri" panose="020F0502020204030204" pitchFamily="34" charset="0"/>
              </a:rPr>
              <a:t>della </a:t>
            </a:r>
            <a:r>
              <a:rPr lang="it-IT" sz="1400" spc="-15" dirty="0">
                <a:solidFill>
                  <a:srgbClr val="16478A"/>
                </a:solidFill>
                <a:latin typeface="Calibri" panose="020F0502020204030204" pitchFamily="34" charset="0"/>
                <a:ea typeface="Calibri" panose="020F0502020204030204" pitchFamily="34" charset="0"/>
                <a:cs typeface="Calibri" panose="020F0502020204030204" pitchFamily="34" charset="0"/>
              </a:rPr>
              <a:t>piattaforma</a:t>
            </a:r>
            <a:r>
              <a:rPr lang="it-IT" sz="1400" spc="35" dirty="0">
                <a:solidFill>
                  <a:srgbClr val="16478A"/>
                </a:solidFill>
                <a:latin typeface="Calibri" panose="020F0502020204030204" pitchFamily="34" charset="0"/>
                <a:ea typeface="Calibri" panose="020F0502020204030204" pitchFamily="34" charset="0"/>
                <a:cs typeface="Calibri" panose="020F0502020204030204" pitchFamily="34" charset="0"/>
              </a:rPr>
              <a:t> </a:t>
            </a:r>
            <a:r>
              <a:rPr lang="it-IT" sz="1400" spc="-15" dirty="0">
                <a:solidFill>
                  <a:srgbClr val="16478A"/>
                </a:solidFill>
                <a:latin typeface="Calibri" panose="020F0502020204030204" pitchFamily="34" charset="0"/>
                <a:ea typeface="Calibri" panose="020F0502020204030204" pitchFamily="34" charset="0"/>
                <a:cs typeface="Calibri" panose="020F0502020204030204" pitchFamily="34" charset="0"/>
              </a:rPr>
              <a:t>«test</a:t>
            </a:r>
            <a:r>
              <a:rPr lang="it-IT" sz="1400" spc="5" dirty="0">
                <a:solidFill>
                  <a:srgbClr val="16478A"/>
                </a:solidFill>
                <a:latin typeface="Calibri" panose="020F0502020204030204" pitchFamily="34" charset="0"/>
                <a:ea typeface="Calibri" panose="020F0502020204030204" pitchFamily="34" charset="0"/>
                <a:cs typeface="Calibri" panose="020F0502020204030204" pitchFamily="34" charset="0"/>
              </a:rPr>
              <a:t>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4.0»</a:t>
            </a:r>
            <a:r>
              <a:rPr lang="it-IT" sz="1400" spc="-25" dirty="0">
                <a:solidFill>
                  <a:srgbClr val="16478A"/>
                </a:solidFill>
                <a:latin typeface="Calibri" panose="020F0502020204030204" pitchFamily="34" charset="0"/>
                <a:ea typeface="Calibri" panose="020F0502020204030204" pitchFamily="34" charset="0"/>
                <a:cs typeface="Calibri" panose="020F0502020204030204" pitchFamily="34" charset="0"/>
              </a:rPr>
              <a:t>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e</a:t>
            </a:r>
            <a:r>
              <a:rPr lang="it-IT" sz="1400" spc="-5" dirty="0">
                <a:solidFill>
                  <a:srgbClr val="16478A"/>
                </a:solidFill>
                <a:latin typeface="Calibri" panose="020F0502020204030204" pitchFamily="34" charset="0"/>
                <a:ea typeface="Calibri" panose="020F0502020204030204" pitchFamily="34" charset="0"/>
                <a:cs typeface="Calibri" panose="020F0502020204030204" pitchFamily="34" charset="0"/>
              </a:rPr>
              <a:t> </a:t>
            </a:r>
            <a:r>
              <a:rPr lang="it-IT" sz="1400" spc="-15" dirty="0">
                <a:solidFill>
                  <a:srgbClr val="16478A"/>
                </a:solidFill>
                <a:latin typeface="Calibri" panose="020F0502020204030204" pitchFamily="34" charset="0"/>
                <a:ea typeface="Calibri" panose="020F0502020204030204" pitchFamily="34" charset="0"/>
                <a:cs typeface="Calibri" panose="020F0502020204030204" pitchFamily="34" charset="0"/>
              </a:rPr>
              <a:t>relative</a:t>
            </a:r>
            <a:r>
              <a:rPr lang="it-IT" sz="1400" spc="-5" dirty="0">
                <a:solidFill>
                  <a:srgbClr val="16478A"/>
                </a:solidFill>
                <a:latin typeface="Calibri" panose="020F0502020204030204" pitchFamily="34" charset="0"/>
                <a:ea typeface="Calibri" panose="020F0502020204030204" pitchFamily="34" charset="0"/>
                <a:cs typeface="Calibri" panose="020F0502020204030204" pitchFamily="34" charset="0"/>
              </a:rPr>
              <a:t> </a:t>
            </a:r>
            <a:r>
              <a:rPr lang="it-IT" sz="1400" spc="-10" dirty="0">
                <a:solidFill>
                  <a:srgbClr val="16478A"/>
                </a:solidFill>
                <a:latin typeface="Calibri" panose="020F0502020204030204" pitchFamily="34" charset="0"/>
                <a:ea typeface="Calibri" panose="020F0502020204030204" pitchFamily="34" charset="0"/>
                <a:cs typeface="Calibri" panose="020F0502020204030204" pitchFamily="34" charset="0"/>
              </a:rPr>
              <a:t>fasi </a:t>
            </a:r>
            <a:r>
              <a:rPr lang="it-IT" sz="1400" spc="-15" dirty="0">
                <a:solidFill>
                  <a:srgbClr val="16478A"/>
                </a:solidFill>
                <a:latin typeface="Calibri" panose="020F0502020204030204" pitchFamily="34" charset="0"/>
                <a:ea typeface="Calibri" panose="020F0502020204030204" pitchFamily="34" charset="0"/>
                <a:cs typeface="Calibri" panose="020F0502020204030204" pitchFamily="34" charset="0"/>
              </a:rPr>
              <a:t>operative</a:t>
            </a:r>
          </a:p>
          <a:p>
            <a:pPr marL="399415" indent="-342900">
              <a:lnSpc>
                <a:spcPct val="100000"/>
              </a:lnSpc>
              <a:spcBef>
                <a:spcPts val="715"/>
              </a:spcBef>
              <a:buAutoNum type="arabicPeriod"/>
            </a:pP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Il</a:t>
            </a:r>
            <a:r>
              <a:rPr lang="it-IT" sz="1400" spc="-15" dirty="0">
                <a:solidFill>
                  <a:srgbClr val="16478A"/>
                </a:solidFill>
                <a:latin typeface="Calibri" panose="020F0502020204030204" pitchFamily="34" charset="0"/>
                <a:ea typeface="Calibri" panose="020F0502020204030204" pitchFamily="34" charset="0"/>
                <a:cs typeface="Calibri" panose="020F0502020204030204" pitchFamily="34" charset="0"/>
              </a:rPr>
              <a:t> </a:t>
            </a:r>
            <a:r>
              <a:rPr lang="it-IT" sz="1400" spc="-10" dirty="0">
                <a:solidFill>
                  <a:srgbClr val="16478A"/>
                </a:solidFill>
                <a:latin typeface="Calibri" panose="020F0502020204030204" pitchFamily="34" charset="0"/>
                <a:ea typeface="Calibri" panose="020F0502020204030204" pitchFamily="34" charset="0"/>
                <a:cs typeface="Calibri" panose="020F0502020204030204" pitchFamily="34" charset="0"/>
              </a:rPr>
              <a:t>report</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 </a:t>
            </a:r>
            <a:r>
              <a:rPr lang="it-IT" sz="1400" spc="-5" dirty="0">
                <a:solidFill>
                  <a:srgbClr val="16478A"/>
                </a:solidFill>
                <a:latin typeface="Calibri" panose="020F0502020204030204" pitchFamily="34" charset="0"/>
                <a:ea typeface="Calibri" panose="020F0502020204030204" pitchFamily="34" charset="0"/>
                <a:cs typeface="Calibri" panose="020F0502020204030204" pitchFamily="34" charset="0"/>
              </a:rPr>
              <a:t>di</a:t>
            </a:r>
            <a:r>
              <a:rPr lang="it-IT" sz="1400" spc="5" dirty="0">
                <a:solidFill>
                  <a:srgbClr val="16478A"/>
                </a:solidFill>
                <a:latin typeface="Calibri" panose="020F0502020204030204" pitchFamily="34" charset="0"/>
                <a:ea typeface="Calibri" panose="020F0502020204030204" pitchFamily="34" charset="0"/>
                <a:cs typeface="Calibri" panose="020F0502020204030204" pitchFamily="34" charset="0"/>
              </a:rPr>
              <a:t> </a:t>
            </a:r>
            <a:r>
              <a:rPr lang="it-IT" sz="1400" spc="-10" dirty="0">
                <a:solidFill>
                  <a:srgbClr val="16478A"/>
                </a:solidFill>
                <a:latin typeface="Calibri" panose="020F0502020204030204" pitchFamily="34" charset="0"/>
                <a:ea typeface="Calibri" panose="020F0502020204030204" pitchFamily="34" charset="0"/>
                <a:cs typeface="Calibri" panose="020F0502020204030204" pitchFamily="34" charset="0"/>
              </a:rPr>
              <a:t>restituzione</a:t>
            </a:r>
            <a:r>
              <a:rPr lang="it-IT" sz="1400" spc="-15" dirty="0">
                <a:solidFill>
                  <a:srgbClr val="16478A"/>
                </a:solidFill>
                <a:latin typeface="Calibri" panose="020F0502020204030204" pitchFamily="34" charset="0"/>
                <a:ea typeface="Calibri" panose="020F0502020204030204" pitchFamily="34" charset="0"/>
                <a:cs typeface="Calibri" panose="020F0502020204030204" pitchFamily="34" charset="0"/>
              </a:rPr>
              <a:t> (AS IS – TO BE)</a:t>
            </a:r>
          </a:p>
          <a:p>
            <a:pPr marL="56515" indent="0">
              <a:lnSpc>
                <a:spcPct val="100000"/>
              </a:lnSpc>
              <a:spcBef>
                <a:spcPts val="715"/>
              </a:spcBef>
            </a:pPr>
            <a:endParaRPr lang="it-IT" sz="1400" spc="-15" dirty="0">
              <a:solidFill>
                <a:srgbClr val="16478A"/>
              </a:solidFill>
              <a:latin typeface="Calibri" panose="020F0502020204030204" pitchFamily="34" charset="0"/>
              <a:ea typeface="Calibri" panose="020F0502020204030204" pitchFamily="34" charset="0"/>
              <a:cs typeface="Calibri" panose="020F0502020204030204" pitchFamily="34" charset="0"/>
            </a:endParaRPr>
          </a:p>
          <a:p>
            <a:pPr marL="755650" lvl="1" indent="-285750">
              <a:buFont typeface="Wingdings" panose="05000000000000000000" pitchFamily="2" charset="2"/>
              <a:buChar char="§"/>
              <a:tabLst>
                <a:tab pos="241300" algn="l"/>
              </a:tabLst>
            </a:pPr>
            <a:r>
              <a:rPr lang="it-IT" sz="1400" spc="-10" dirty="0">
                <a:solidFill>
                  <a:srgbClr val="16478A"/>
                </a:solidFill>
                <a:latin typeface="Calibri" panose="020F0502020204030204" pitchFamily="34" charset="0"/>
                <a:ea typeface="Calibri" panose="020F0502020204030204" pitchFamily="34" charset="0"/>
                <a:cs typeface="Calibri" panose="020F0502020204030204" pitchFamily="34" charset="0"/>
              </a:rPr>
              <a:t>AS IS</a:t>
            </a:r>
          </a:p>
          <a:p>
            <a:pPr marL="755650" lvl="1" indent="-285750">
              <a:buFont typeface="Wingdings" panose="05000000000000000000" pitchFamily="2" charset="2"/>
              <a:buChar char="§"/>
              <a:tabLst>
                <a:tab pos="241300" algn="l"/>
              </a:tabLst>
            </a:pPr>
            <a:r>
              <a:rPr lang="it-IT" sz="1400" spc="-10" dirty="0">
                <a:solidFill>
                  <a:srgbClr val="16478A"/>
                </a:solidFill>
                <a:latin typeface="Calibri" panose="020F0502020204030204" pitchFamily="34" charset="0"/>
                <a:ea typeface="Calibri" panose="020F0502020204030204" pitchFamily="34" charset="0"/>
                <a:cs typeface="Calibri" panose="020F0502020204030204" pitchFamily="34" charset="0"/>
              </a:rPr>
              <a:t>TO BE</a:t>
            </a:r>
          </a:p>
          <a:p>
            <a:pPr marL="755650" lvl="1" indent="-285750">
              <a:buFont typeface="Wingdings" panose="05000000000000000000" pitchFamily="2" charset="2"/>
              <a:buChar char="§"/>
              <a:tabLst>
                <a:tab pos="241300" algn="l"/>
              </a:tabLst>
            </a:pPr>
            <a:r>
              <a:rPr lang="it-IT" sz="1400" spc="-10" dirty="0">
                <a:solidFill>
                  <a:srgbClr val="16478A"/>
                </a:solidFill>
                <a:latin typeface="Calibri" panose="020F0502020204030204" pitchFamily="34" charset="0"/>
                <a:ea typeface="Calibri" panose="020F0502020204030204" pitchFamily="34" charset="0"/>
                <a:cs typeface="Calibri" panose="020F0502020204030204" pitchFamily="34" charset="0"/>
              </a:rPr>
              <a:t>Conclusioni e ROADMAP</a:t>
            </a:r>
          </a:p>
        </p:txBody>
      </p:sp>
      <p:sp>
        <p:nvSpPr>
          <p:cNvPr id="5" name="Segnaposto piè di pagina 4">
            <a:extLst>
              <a:ext uri="{FF2B5EF4-FFF2-40B4-BE49-F238E27FC236}">
                <a16:creationId xmlns:a16="http://schemas.microsoft.com/office/drawing/2014/main" id="{3714E39E-D8A0-4428-97D8-FE545232279C}"/>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78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209E4-B947-4446-AD42-C1B3A0C1F583}"/>
              </a:ext>
            </a:extLst>
          </p:cNvPr>
          <p:cNvSpPr>
            <a:spLocks noGrp="1"/>
          </p:cNvSpPr>
          <p:nvPr>
            <p:ph type="title"/>
          </p:nvPr>
        </p:nvSpPr>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Il report di restituzione</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Segnaposto testo 13">
            <a:extLst>
              <a:ext uri="{FF2B5EF4-FFF2-40B4-BE49-F238E27FC236}">
                <a16:creationId xmlns:a16="http://schemas.microsoft.com/office/drawing/2014/main" id="{D7F57BF9-5B99-4D8E-9855-18C6FD7BB0EE}"/>
              </a:ext>
            </a:extLst>
          </p:cNvPr>
          <p:cNvSpPr>
            <a:spLocks noGrp="1"/>
          </p:cNvSpPr>
          <p:nvPr>
            <p:ph type="body" sz="quarter" idx="1"/>
          </p:nvPr>
        </p:nvSpPr>
        <p:spPr>
          <a:xfrm>
            <a:off x="1115568" y="2097742"/>
            <a:ext cx="4860000" cy="497711"/>
          </a:xfrm>
        </p:spPr>
        <p:txBody>
          <a:bodyPr rtlCol="0"/>
          <a:lstStyle/>
          <a:p>
            <a:pPr rtl="0"/>
            <a:r>
              <a:rPr lang="it-IT" dirty="0">
                <a:solidFill>
                  <a:srgbClr val="D1462F"/>
                </a:solidFill>
                <a:latin typeface="Calibri" panose="020F0502020204030204" pitchFamily="34" charset="0"/>
                <a:ea typeface="Calibri" panose="020F0502020204030204" pitchFamily="34" charset="0"/>
                <a:cs typeface="Calibri" panose="020F0502020204030204" pitchFamily="34" charset="0"/>
              </a:rPr>
              <a:t>AS IS: fattori chiave individuati</a:t>
            </a:r>
          </a:p>
        </p:txBody>
      </p:sp>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25" name="Segnaposto contenuto 2">
            <a:extLst>
              <a:ext uri="{FF2B5EF4-FFF2-40B4-BE49-F238E27FC236}">
                <a16:creationId xmlns:a16="http://schemas.microsoft.com/office/drawing/2014/main" id="{A4F77653-9632-FF17-701D-D1679E7F1401}"/>
              </a:ext>
            </a:extLst>
          </p:cNvPr>
          <p:cNvSpPr txBox="1">
            <a:spLocks/>
          </p:cNvSpPr>
          <p:nvPr/>
        </p:nvSpPr>
        <p:spPr>
          <a:xfrm>
            <a:off x="1115568" y="2595454"/>
            <a:ext cx="4860000" cy="3525542"/>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700">
              <a:lnSpc>
                <a:spcPct val="100000"/>
              </a:lnSpc>
              <a:spcBef>
                <a:spcPts val="0"/>
              </a:spcBef>
            </a:pPr>
            <a:r>
              <a:rPr lang="it-IT" sz="1200" b="0" dirty="0">
                <a:solidFill>
                  <a:srgbClr val="16478A"/>
                </a:solidFill>
                <a:latin typeface="Calibri" panose="020F0502020204030204" pitchFamily="34" charset="0"/>
                <a:ea typeface="Calibri" panose="020F0502020204030204" pitchFamily="34" charset="0"/>
                <a:cs typeface="Calibri" panose="020F0502020204030204" pitchFamily="34" charset="0"/>
              </a:rPr>
              <a:t>Qualità – 4,45</a:t>
            </a:r>
          </a:p>
          <a:p>
            <a:pPr marL="12700">
              <a:lnSpc>
                <a:spcPct val="100000"/>
              </a:lnSpc>
              <a:spcBef>
                <a:spcPts val="0"/>
              </a:spcBef>
            </a:pPr>
            <a:endParaRPr lang="it-IT" sz="1200" b="0" dirty="0">
              <a:solidFill>
                <a:srgbClr val="16478A"/>
              </a:solidFill>
              <a:latin typeface="Calibri" panose="020F0502020204030204" pitchFamily="34" charset="0"/>
              <a:ea typeface="Calibri" panose="020F0502020204030204" pitchFamily="34" charset="0"/>
              <a:cs typeface="Calibri" panose="020F0502020204030204" pitchFamily="34" charset="0"/>
            </a:endParaRPr>
          </a:p>
          <a:p>
            <a:pPr marL="184150" indent="-171450">
              <a:lnSpc>
                <a:spcPct val="100000"/>
              </a:lnSpc>
              <a:spcBef>
                <a:spcPts val="0"/>
              </a:spcBef>
              <a:buFont typeface="Wingdings" panose="05000000000000000000" pitchFamily="2" charset="2"/>
              <a:buChar char="§"/>
            </a:pPr>
            <a:r>
              <a:rPr lang="it-IT" sz="1200" b="0" dirty="0">
                <a:solidFill>
                  <a:srgbClr val="16478A"/>
                </a:solidFill>
                <a:latin typeface="Calibri" panose="020F0502020204030204" pitchFamily="34" charset="0"/>
                <a:ea typeface="Calibri" panose="020F0502020204030204" pitchFamily="34" charset="0"/>
                <a:cs typeface="Calibri" panose="020F0502020204030204" pitchFamily="34" charset="0"/>
              </a:rPr>
              <a:t>L’azienda ha un sistema di gestione qualità e interviene nel controllo, mantenimento e gestione della qualità di Prodotto; controllo, mantenimento e gestione della qualità di Processo produttivo; Logistica, Manutenzione, Customer Services, Ambiente, Salute e Sicurezza del posto di lavoro; Formazione e sviluppo delle competenze del personale.</a:t>
            </a:r>
          </a:p>
          <a:p>
            <a:pPr marL="184150" indent="-171450">
              <a:lnSpc>
                <a:spcPct val="100000"/>
              </a:lnSpc>
              <a:spcBef>
                <a:spcPts val="0"/>
              </a:spcBef>
              <a:buFont typeface="Wingdings" panose="05000000000000000000" pitchFamily="2" charset="2"/>
              <a:buChar char="§"/>
            </a:pPr>
            <a:r>
              <a:rPr lang="it-IT" sz="1200" b="0" dirty="0">
                <a:solidFill>
                  <a:srgbClr val="16478A"/>
                </a:solidFill>
                <a:latin typeface="Calibri" panose="020F0502020204030204" pitchFamily="34" charset="0"/>
                <a:ea typeface="Calibri" panose="020F0502020204030204" pitchFamily="34" charset="0"/>
                <a:cs typeface="Calibri" panose="020F0502020204030204" pitchFamily="34" charset="0"/>
              </a:rPr>
              <a:t>Sono disponibili procedure sia per il controllo della qualità, della produzione che degli approvvigionamenti e sono chiaramente definiti e riesaminati anche gli accordi commerciali. Inoltre, è definito un piano di sviluppo del prodotto e del processo, che prevede riesami, verifiche, controlli e validazione della qualità, con la collaborazione di tutte le parti interessate.</a:t>
            </a:r>
          </a:p>
          <a:p>
            <a:pPr marL="184150" indent="-171450">
              <a:lnSpc>
                <a:spcPct val="100000"/>
              </a:lnSpc>
              <a:spcBef>
                <a:spcPts val="0"/>
              </a:spcBef>
              <a:buFont typeface="Wingdings" panose="05000000000000000000" pitchFamily="2" charset="2"/>
              <a:buChar char="§"/>
            </a:pPr>
            <a:r>
              <a:rPr lang="it-IT" sz="1200" b="0" dirty="0">
                <a:solidFill>
                  <a:srgbClr val="16478A"/>
                </a:solidFill>
                <a:latin typeface="Calibri" panose="020F0502020204030204" pitchFamily="34" charset="0"/>
                <a:ea typeface="Calibri" panose="020F0502020204030204" pitchFamily="34" charset="0"/>
                <a:cs typeface="Calibri" panose="020F0502020204030204" pitchFamily="34" charset="0"/>
              </a:rPr>
              <a:t>Vengono effettuati controlli di qualità sul processo e sull'accettazione. Inoltre, vengono eseguite prove di affidabilità del prodotto. Alla fine di queste operazioni, viene inviato un feedback alle funzioni responsabili in merito all'esito del controllo, le quali rivedono la valutazione del rischio in base ai dati ricevuti dei prodotti non conformi. </a:t>
            </a:r>
          </a:p>
        </p:txBody>
      </p:sp>
      <p:graphicFrame>
        <p:nvGraphicFramePr>
          <p:cNvPr id="3" name="Grafico 2">
            <a:extLst>
              <a:ext uri="{FF2B5EF4-FFF2-40B4-BE49-F238E27FC236}">
                <a16:creationId xmlns:a16="http://schemas.microsoft.com/office/drawing/2014/main" id="{805BFC02-A5CE-D634-C244-4C7C0388C8E6}"/>
              </a:ext>
            </a:extLst>
          </p:cNvPr>
          <p:cNvGraphicFramePr/>
          <p:nvPr>
            <p:extLst>
              <p:ext uri="{D42A27DB-BD31-4B8C-83A1-F6EECF244321}">
                <p14:modId xmlns:p14="http://schemas.microsoft.com/office/powerpoint/2010/main" val="1037648781"/>
              </p:ext>
            </p:extLst>
          </p:nvPr>
        </p:nvGraphicFramePr>
        <p:xfrm>
          <a:off x="6096000" y="2497261"/>
          <a:ext cx="5435600" cy="36237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5052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6D3A99-BC9D-4DC2-BE1B-9E2C93EDD294}"/>
              </a:ext>
            </a:extLst>
          </p:cNvPr>
          <p:cNvSpPr>
            <a:spLocks noGrp="1"/>
          </p:cNvSpPr>
          <p:nvPr>
            <p:ph type="title"/>
          </p:nvPr>
        </p:nvSpPr>
        <p:spPr/>
        <p:txBody>
          <a:bodyPr rtlCol="0">
            <a:normAutofit/>
          </a:bodyPr>
          <a:lstStyle/>
          <a:p>
            <a:pPr marL="56515">
              <a:lnSpc>
                <a:spcPct val="100000"/>
              </a:lnSpc>
              <a:spcBef>
                <a:spcPts val="715"/>
              </a:spcBef>
            </a:pPr>
            <a:r>
              <a:rPr lang="it-IT" sz="4800" spc="-5" dirty="0">
                <a:solidFill>
                  <a:srgbClr val="16478A"/>
                </a:solidFill>
                <a:latin typeface="Calibri" panose="020F0502020204030204" pitchFamily="34" charset="0"/>
                <a:ea typeface="Calibri" panose="020F0502020204030204" pitchFamily="34" charset="0"/>
                <a:cs typeface="Calibri" panose="020F0502020204030204" pitchFamily="34" charset="0"/>
              </a:rPr>
              <a:t>Sintesi sulla strategia Industry 4.0 dell’Impresa</a:t>
            </a:r>
          </a:p>
        </p:txBody>
      </p:sp>
      <p:pic>
        <p:nvPicPr>
          <p:cNvPr id="6" name="Immagine 5">
            <a:extLst>
              <a:ext uri="{FF2B5EF4-FFF2-40B4-BE49-F238E27FC236}">
                <a16:creationId xmlns:a16="http://schemas.microsoft.com/office/drawing/2014/main" id="{5EE03F2F-4A8A-DDAF-15DC-E3E897AA16AC}"/>
              </a:ext>
            </a:extLst>
          </p:cNvPr>
          <p:cNvPicPr>
            <a:picLocks noChangeAspect="1"/>
          </p:cNvPicPr>
          <p:nvPr/>
        </p:nvPicPr>
        <p:blipFill>
          <a:blip r:embed="rId3"/>
          <a:stretch>
            <a:fillRect/>
          </a:stretch>
        </p:blipFill>
        <p:spPr>
          <a:xfrm>
            <a:off x="8964222" y="3069000"/>
            <a:ext cx="2148786" cy="720000"/>
          </a:xfrm>
          <a:prstGeom prst="rect">
            <a:avLst/>
          </a:prstGeom>
        </p:spPr>
      </p:pic>
    </p:spTree>
    <p:extLst>
      <p:ext uri="{BB962C8B-B14F-4D97-AF65-F5344CB8AC3E}">
        <p14:creationId xmlns:p14="http://schemas.microsoft.com/office/powerpoint/2010/main" val="802594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209E4-B947-4446-AD42-C1B3A0C1F583}"/>
              </a:ext>
            </a:extLst>
          </p:cNvPr>
          <p:cNvSpPr>
            <a:spLocks noGrp="1"/>
          </p:cNvSpPr>
          <p:nvPr>
            <p:ph type="title"/>
          </p:nvPr>
        </p:nvSpPr>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Assesment «Industria 4.0»</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25" name="Segnaposto contenuto 2">
            <a:extLst>
              <a:ext uri="{FF2B5EF4-FFF2-40B4-BE49-F238E27FC236}">
                <a16:creationId xmlns:a16="http://schemas.microsoft.com/office/drawing/2014/main" id="{A4F77653-9632-FF17-701D-D1679E7F1401}"/>
              </a:ext>
            </a:extLst>
          </p:cNvPr>
          <p:cNvSpPr txBox="1">
            <a:spLocks/>
          </p:cNvSpPr>
          <p:nvPr/>
        </p:nvSpPr>
        <p:spPr>
          <a:xfrm>
            <a:off x="523897" y="2405695"/>
            <a:ext cx="4980432" cy="3627551"/>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L’azienda è organizzata, gestisce i processi e sta lavorando per migliorare il controllo tramite la tecnologia. Esiste un sistema di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Qualità</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applicato ai processi aziendali e specifiche procedure regolano la produzione, gli approvvigionamenti e le trattative commerciali. La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Produzione</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interna ha impianti automatizzati e personale esperto ma i processi sono ancora gestiti con files Excel e alcune informazioni viaggiano su documenti cartacei. In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Progettazione</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vengono utilizzati sistemi CAD e di simulazione ma non esistono sistemi di gestione dei disegni secondo il ciclo di vita e l’aggiornamento della revisione in produzione. Le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Risorse Umane </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non definiscono obiettivi premianti legati alla digitalizzazione e non vengono organizzati programmi di formazione in ambito Industria 4.0: il gestionale HR supporta solo processi amministrativi. </a:t>
            </a:r>
          </a:p>
        </p:txBody>
      </p:sp>
      <p:sp>
        <p:nvSpPr>
          <p:cNvPr id="6" name="Segnaposto contenuto 2">
            <a:extLst>
              <a:ext uri="{FF2B5EF4-FFF2-40B4-BE49-F238E27FC236}">
                <a16:creationId xmlns:a16="http://schemas.microsoft.com/office/drawing/2014/main" id="{ADE2AF4F-D9EC-D4F3-63CF-877263C3799A}"/>
              </a:ext>
            </a:extLst>
          </p:cNvPr>
          <p:cNvSpPr txBox="1">
            <a:spLocks/>
          </p:cNvSpPr>
          <p:nvPr/>
        </p:nvSpPr>
        <p:spPr>
          <a:xfrm>
            <a:off x="6199632" y="2405695"/>
            <a:ext cx="4980432" cy="3627550"/>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La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Manutenzione</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degli impianti si basa sull’esperienza degli operatori e sulle indicazioni del costruttore. Si esegue sia manutenzione autonoma che preventiva però sugli impianti più critici. Nella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Supply chain </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il demand planning viene elaborato insieme ai clienti e condiviso con i fornitori per aumentare l’efficienza della filiera. Nel ciclo attivo e passivo si utilizzano dei sistemi elettronici di tipo EDI e viene stilato un «</a:t>
            </a:r>
            <a:r>
              <a:rPr lang="it-IT" sz="1400" b="0" dirty="0" err="1">
                <a:solidFill>
                  <a:srgbClr val="16478A"/>
                </a:solidFill>
                <a:latin typeface="Calibri" panose="020F0502020204030204" pitchFamily="34" charset="0"/>
                <a:ea typeface="Calibri" panose="020F0502020204030204" pitchFamily="34" charset="0"/>
                <a:cs typeface="Calibri" panose="020F0502020204030204" pitchFamily="34" charset="0"/>
              </a:rPr>
              <a:t>vendor</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rating» per i principali fornitori. In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Logistica</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l’allocazione dei materiali viene fatta secondo esperienza e controllata per contenere i percorsi ed il materiale a scorta è gestito quando viene dismesso un articolo. Le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Vendite</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conoscono il posizionamento dei clienti e non eseguono campagne di marketing per trovarne di nuovi. Le previsioni di vendita vengono fatte in base allo storico delle vendite, a studi di settore e dati macroeconomici</a:t>
            </a:r>
          </a:p>
        </p:txBody>
      </p:sp>
    </p:spTree>
    <p:extLst>
      <p:ext uri="{BB962C8B-B14F-4D97-AF65-F5344CB8AC3E}">
        <p14:creationId xmlns:p14="http://schemas.microsoft.com/office/powerpoint/2010/main" val="1947968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6D3A99-BC9D-4DC2-BE1B-9E2C93EDD294}"/>
              </a:ext>
            </a:extLst>
          </p:cNvPr>
          <p:cNvSpPr>
            <a:spLocks noGrp="1"/>
          </p:cNvSpPr>
          <p:nvPr>
            <p:ph type="title"/>
          </p:nvPr>
        </p:nvSpPr>
        <p:spPr/>
        <p:txBody>
          <a:bodyPr rtlCol="0">
            <a:normAutofit/>
          </a:bodyPr>
          <a:lstStyle/>
          <a:p>
            <a:pPr marL="56515">
              <a:lnSpc>
                <a:spcPct val="100000"/>
              </a:lnSpc>
              <a:spcBef>
                <a:spcPts val="715"/>
              </a:spcBef>
            </a:pPr>
            <a:r>
              <a:rPr lang="it-IT" sz="4800" spc="-5" dirty="0">
                <a:solidFill>
                  <a:srgbClr val="16478A"/>
                </a:solidFill>
                <a:latin typeface="Calibri" panose="020F0502020204030204" pitchFamily="34" charset="0"/>
                <a:ea typeface="Calibri" panose="020F0502020204030204" pitchFamily="34" charset="0"/>
                <a:cs typeface="Calibri" panose="020F0502020204030204" pitchFamily="34" charset="0"/>
              </a:rPr>
              <a:t>TO BE: proposte di upgrade e miglioramento</a:t>
            </a:r>
          </a:p>
        </p:txBody>
      </p:sp>
      <p:pic>
        <p:nvPicPr>
          <p:cNvPr id="6" name="Immagine 5">
            <a:extLst>
              <a:ext uri="{FF2B5EF4-FFF2-40B4-BE49-F238E27FC236}">
                <a16:creationId xmlns:a16="http://schemas.microsoft.com/office/drawing/2014/main" id="{5EE03F2F-4A8A-DDAF-15DC-E3E897AA16AC}"/>
              </a:ext>
            </a:extLst>
          </p:cNvPr>
          <p:cNvPicPr>
            <a:picLocks noChangeAspect="1"/>
          </p:cNvPicPr>
          <p:nvPr/>
        </p:nvPicPr>
        <p:blipFill>
          <a:blip r:embed="rId3"/>
          <a:stretch>
            <a:fillRect/>
          </a:stretch>
        </p:blipFill>
        <p:spPr>
          <a:xfrm>
            <a:off x="8964222" y="3069000"/>
            <a:ext cx="2148786" cy="720000"/>
          </a:xfrm>
          <a:prstGeom prst="rect">
            <a:avLst/>
          </a:prstGeom>
        </p:spPr>
      </p:pic>
    </p:spTree>
    <p:extLst>
      <p:ext uri="{BB962C8B-B14F-4D97-AF65-F5344CB8AC3E}">
        <p14:creationId xmlns:p14="http://schemas.microsoft.com/office/powerpoint/2010/main" val="3179764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209E4-B947-4446-AD42-C1B3A0C1F583}"/>
              </a:ext>
            </a:extLst>
          </p:cNvPr>
          <p:cNvSpPr>
            <a:spLocks noGrp="1"/>
          </p:cNvSpPr>
          <p:nvPr>
            <p:ph type="title"/>
          </p:nvPr>
        </p:nvSpPr>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Il report di restituzione</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Segnaposto testo 13">
            <a:extLst>
              <a:ext uri="{FF2B5EF4-FFF2-40B4-BE49-F238E27FC236}">
                <a16:creationId xmlns:a16="http://schemas.microsoft.com/office/drawing/2014/main" id="{D7F57BF9-5B99-4D8E-9855-18C6FD7BB0EE}"/>
              </a:ext>
            </a:extLst>
          </p:cNvPr>
          <p:cNvSpPr>
            <a:spLocks noGrp="1"/>
          </p:cNvSpPr>
          <p:nvPr>
            <p:ph type="body" sz="quarter" idx="1"/>
          </p:nvPr>
        </p:nvSpPr>
        <p:spPr>
          <a:xfrm>
            <a:off x="1115568" y="1459071"/>
            <a:ext cx="10168128" cy="451708"/>
          </a:xfrm>
        </p:spPr>
        <p:txBody>
          <a:bodyPr rtlCol="0">
            <a:noAutofit/>
          </a:bodyPr>
          <a:lstStyle/>
          <a:p>
            <a:pPr rtl="0"/>
            <a:r>
              <a:rPr lang="it-IT" dirty="0">
                <a:solidFill>
                  <a:srgbClr val="D1462F"/>
                </a:solidFill>
                <a:latin typeface="Calibri" panose="020F0502020204030204" pitchFamily="34" charset="0"/>
                <a:ea typeface="Calibri" panose="020F0502020204030204" pitchFamily="34" charset="0"/>
                <a:cs typeface="Calibri" panose="020F0502020204030204" pitchFamily="34" charset="0"/>
              </a:rPr>
              <a:t>TO BE: proposte di upgrade e miglioramento</a:t>
            </a:r>
          </a:p>
        </p:txBody>
      </p:sp>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5" name="Tabella 11">
            <a:extLst>
              <a:ext uri="{FF2B5EF4-FFF2-40B4-BE49-F238E27FC236}">
                <a16:creationId xmlns:a16="http://schemas.microsoft.com/office/drawing/2014/main" id="{0C74BF29-62A3-FD29-2F7D-FEDF99EE2A30}"/>
              </a:ext>
            </a:extLst>
          </p:cNvPr>
          <p:cNvGraphicFramePr/>
          <p:nvPr>
            <p:extLst>
              <p:ext uri="{D42A27DB-BD31-4B8C-83A1-F6EECF244321}">
                <p14:modId xmlns:p14="http://schemas.microsoft.com/office/powerpoint/2010/main" val="3003867173"/>
              </p:ext>
            </p:extLst>
          </p:nvPr>
        </p:nvGraphicFramePr>
        <p:xfrm>
          <a:off x="1115568" y="2151772"/>
          <a:ext cx="9965549" cy="4204577"/>
        </p:xfrm>
        <a:graphic>
          <a:graphicData uri="http://schemas.openxmlformats.org/drawingml/2006/table">
            <a:tbl>
              <a:tblPr firstRow="1" bandRow="1"/>
              <a:tblGrid>
                <a:gridCol w="1253628">
                  <a:extLst>
                    <a:ext uri="{9D8B030D-6E8A-4147-A177-3AD203B41FA5}">
                      <a16:colId xmlns:a16="http://schemas.microsoft.com/office/drawing/2014/main" val="20000"/>
                    </a:ext>
                  </a:extLst>
                </a:gridCol>
                <a:gridCol w="1933934">
                  <a:extLst>
                    <a:ext uri="{9D8B030D-6E8A-4147-A177-3AD203B41FA5}">
                      <a16:colId xmlns:a16="http://schemas.microsoft.com/office/drawing/2014/main" val="20001"/>
                    </a:ext>
                  </a:extLst>
                </a:gridCol>
                <a:gridCol w="6777987">
                  <a:extLst>
                    <a:ext uri="{9D8B030D-6E8A-4147-A177-3AD203B41FA5}">
                      <a16:colId xmlns:a16="http://schemas.microsoft.com/office/drawing/2014/main" val="20002"/>
                    </a:ext>
                  </a:extLst>
                </a:gridCol>
              </a:tblGrid>
              <a:tr h="1531024">
                <a:tc>
                  <a:txBody>
                    <a:bodyPr/>
                    <a:lstStyle/>
                    <a:p>
                      <a:pPr algn="ctr">
                        <a:defRPr sz="1800"/>
                      </a:pPr>
                      <a:r>
                        <a:rPr lang="it-IT" sz="14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Futura Std Book"/>
                        </a:rPr>
                        <a:t>Ambito</a:t>
                      </a:r>
                      <a:endParaRPr sz="14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Futura Std Book"/>
                      </a:endParaRPr>
                    </a:p>
                  </a:txBody>
                  <a:tcPr marL="45720" marR="4572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314259"/>
                    </a:solidFill>
                  </a:tcPr>
                </a:tc>
                <a:tc>
                  <a:txBody>
                    <a:bodyPr/>
                    <a:lstStyle/>
                    <a:p>
                      <a:pPr algn="ctr" defTabSz="457200">
                        <a:defRPr sz="1800"/>
                      </a:pPr>
                      <a:r>
                        <a:rPr lang="it-IT" sz="14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Futura Std Book"/>
                        </a:rPr>
                        <a:t>Iniziativa</a:t>
                      </a:r>
                      <a:endParaRPr sz="14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Futura Std Book"/>
                      </a:endParaRPr>
                    </a:p>
                  </a:txBody>
                  <a:tcPr marL="45720" marR="4572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314259"/>
                    </a:solidFill>
                  </a:tcPr>
                </a:tc>
                <a:tc>
                  <a:txBody>
                    <a:bodyPr/>
                    <a:lstStyle/>
                    <a:p>
                      <a:pPr algn="ctr" defTabSz="457200">
                        <a:defRPr sz="1800"/>
                      </a:pPr>
                      <a:r>
                        <a:rPr lang="it-IT" sz="14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Futura Std Book"/>
                        </a:rPr>
                        <a:t>Descrizione</a:t>
                      </a:r>
                      <a:endParaRPr sz="14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Futura Std Book"/>
                      </a:endParaRPr>
                    </a:p>
                  </a:txBody>
                  <a:tcPr marL="45720" marR="4572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314259"/>
                    </a:solidFill>
                  </a:tcPr>
                </a:tc>
                <a:extLst>
                  <a:ext uri="{0D108BD9-81ED-4DB2-BD59-A6C34878D82A}">
                    <a16:rowId xmlns:a16="http://schemas.microsoft.com/office/drawing/2014/main" val="10000"/>
                  </a:ext>
                </a:extLst>
              </a:tr>
              <a:tr h="2673553">
                <a:tc>
                  <a:txBody>
                    <a:bodyPr/>
                    <a:lstStyle/>
                    <a:p>
                      <a:pPr algn="ctr">
                        <a:defRPr sz="1800"/>
                      </a:pPr>
                      <a:endPar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endParaRPr>
                    </a:p>
                    <a:p>
                      <a:pPr algn="ctr">
                        <a:defRPr sz="1800"/>
                      </a:pPr>
                      <a:r>
                        <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rPr>
                        <a:t>Progettazione e Ingegneria</a:t>
                      </a:r>
                    </a:p>
                    <a:p>
                      <a:pPr algn="ctr">
                        <a:defRPr sz="1800"/>
                      </a:pPr>
                      <a:endPar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endParaRPr>
                    </a:p>
                    <a:p>
                      <a:pPr algn="ctr">
                        <a:defRPr sz="1800"/>
                      </a:pPr>
                      <a:endPar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endParaRPr>
                    </a:p>
                    <a:p>
                      <a:pPr algn="ctr">
                        <a:defRPr sz="1800"/>
                      </a:pPr>
                      <a:endPar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endParaRPr>
                    </a:p>
                    <a:p>
                      <a:pPr algn="ctr">
                        <a:defRPr sz="1800"/>
                      </a:pPr>
                      <a:endPar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endParaRPr>
                    </a:p>
                    <a:p>
                      <a:pPr algn="ctr">
                        <a:defRPr sz="1800"/>
                      </a:pPr>
                      <a:endPar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endParaRPr>
                    </a:p>
                  </a:txBody>
                  <a:tcPr marL="45720" marR="45720" horzOverflow="overflow">
                    <a:lnL w="12700">
                      <a:solidFill>
                        <a:srgbClr val="FFFFFF"/>
                      </a:solidFill>
                    </a:lnL>
                    <a:lnR w="12700">
                      <a:solidFill>
                        <a:srgbClr val="FFFFFF"/>
                      </a:solidFill>
                    </a:lnR>
                    <a:lnT w="38100">
                      <a:solidFill>
                        <a:srgbClr val="FFFFFF"/>
                      </a:solidFill>
                    </a:lnT>
                    <a:lnB w="12700">
                      <a:solidFill>
                        <a:srgbClr val="FFFFFF"/>
                      </a:solidFill>
                    </a:lnB>
                    <a:gradFill flip="none" rotWithShape="1">
                      <a:gsLst>
                        <a:gs pos="0">
                          <a:srgbClr val="5C84BB">
                            <a:tint val="66000"/>
                            <a:satMod val="160000"/>
                          </a:srgbClr>
                        </a:gs>
                        <a:gs pos="20000">
                          <a:srgbClr val="5C84BB">
                            <a:tint val="44500"/>
                            <a:satMod val="160000"/>
                          </a:srgbClr>
                        </a:gs>
                        <a:gs pos="100000">
                          <a:srgbClr val="5C84BB">
                            <a:tint val="23500"/>
                            <a:satMod val="160000"/>
                            <a:lumMod val="70000"/>
                            <a:lumOff val="30000"/>
                          </a:srgbClr>
                        </a:gs>
                      </a:gsLst>
                      <a:lin ang="16200000" scaled="1"/>
                      <a:tileRect/>
                    </a:gradFill>
                  </a:tcPr>
                </a:tc>
                <a:tc>
                  <a:txBody>
                    <a:bodyPr/>
                    <a:lstStyle/>
                    <a:p>
                      <a:pPr algn="ctr" defTabSz="457200">
                        <a:defRPr sz="1800"/>
                      </a:pPr>
                      <a:endPar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endParaRPr>
                    </a:p>
                    <a:p>
                      <a:pPr algn="ctr" defTabSz="457200">
                        <a:defRPr sz="1800"/>
                      </a:pPr>
                      <a:r>
                        <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rPr>
                        <a:t>PDM (Product Data Management)</a:t>
                      </a:r>
                    </a:p>
                    <a:p>
                      <a:pPr algn="ctr" defTabSz="457200">
                        <a:defRPr sz="1800"/>
                      </a:pPr>
                      <a:endPar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endParaRPr>
                    </a:p>
                    <a:p>
                      <a:pPr algn="ctr" defTabSz="457200">
                        <a:defRPr sz="1800"/>
                      </a:pPr>
                      <a:endPar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endParaRPr>
                    </a:p>
                    <a:p>
                      <a:pPr algn="ctr" defTabSz="457200">
                        <a:defRPr sz="1800"/>
                      </a:pPr>
                      <a:endPar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endParaRPr>
                    </a:p>
                    <a:p>
                      <a:pPr algn="ctr" defTabSz="457200">
                        <a:defRPr sz="1800"/>
                      </a:pPr>
                      <a:endPar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endParaRPr>
                    </a:p>
                  </a:txBody>
                  <a:tcPr marL="45720" marR="45720" horzOverflow="overflow">
                    <a:lnL w="12700">
                      <a:solidFill>
                        <a:srgbClr val="FFFFFF"/>
                      </a:solidFill>
                    </a:lnL>
                    <a:lnR w="12700">
                      <a:solidFill>
                        <a:srgbClr val="FFFFFF"/>
                      </a:solidFill>
                    </a:lnR>
                    <a:lnT w="38100">
                      <a:solidFill>
                        <a:srgbClr val="FFFFFF"/>
                      </a:solidFill>
                    </a:lnT>
                    <a:lnB w="12700">
                      <a:solidFill>
                        <a:srgbClr val="FFFFFF"/>
                      </a:solidFill>
                    </a:lnB>
                    <a:gradFill flip="none" rotWithShape="1">
                      <a:gsLst>
                        <a:gs pos="0">
                          <a:srgbClr val="5C84BB">
                            <a:tint val="66000"/>
                            <a:satMod val="160000"/>
                          </a:srgbClr>
                        </a:gs>
                        <a:gs pos="20000">
                          <a:srgbClr val="5C84BB">
                            <a:tint val="44500"/>
                            <a:satMod val="160000"/>
                          </a:srgbClr>
                        </a:gs>
                        <a:gs pos="100000">
                          <a:srgbClr val="5C84BB">
                            <a:tint val="23500"/>
                            <a:satMod val="160000"/>
                            <a:lumMod val="70000"/>
                            <a:lumOff val="30000"/>
                          </a:srgbClr>
                        </a:gs>
                      </a:gsLst>
                      <a:lin ang="16200000" scaled="1"/>
                      <a:tileRect/>
                    </a:gradFill>
                  </a:tcPr>
                </a:tc>
                <a:tc>
                  <a:txBody>
                    <a:bodyPr/>
                    <a:lstStyle/>
                    <a:p>
                      <a:pPr algn="l">
                        <a:defRPr sz="1800"/>
                      </a:pPr>
                      <a:endPar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endParaRPr>
                    </a:p>
                    <a:p>
                      <a:pPr algn="just">
                        <a:defRPr sz="1800"/>
                      </a:pPr>
                      <a:r>
                        <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rPr>
                        <a:t>Si suggerisce di adottare in ambito progettazione un sistema PDM. </a:t>
                      </a:r>
                    </a:p>
                    <a:p>
                      <a:pPr algn="just">
                        <a:defRPr sz="1800"/>
                      </a:pPr>
                      <a:r>
                        <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rPr>
                        <a:t>Questo permette di creare le distinte base (BOM) automaticamente dopo la realizzazione del disegno CAD </a:t>
                      </a:r>
                    </a:p>
                    <a:p>
                      <a:pPr algn="just">
                        <a:defRPr sz="1800"/>
                      </a:pPr>
                      <a:r>
                        <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rPr>
                        <a:t>e trasferirle direttamente al gestionale, permette di gestire le ECN richieste di modifica, </a:t>
                      </a:r>
                    </a:p>
                    <a:p>
                      <a:pPr algn="just">
                        <a:defRPr sz="1800"/>
                      </a:pPr>
                      <a:r>
                        <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rPr>
                        <a:t>tiene traccia della cronologia di progettazione, delle revisioni e degli indici di modifica, </a:t>
                      </a:r>
                    </a:p>
                    <a:p>
                      <a:pPr algn="just">
                        <a:defRPr sz="1800"/>
                      </a:pPr>
                      <a:r>
                        <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rPr>
                        <a:t>permette di registrare tutti i dati di progetto e quindi di riutilizzarli successivamente.</a:t>
                      </a:r>
                    </a:p>
                    <a:p>
                      <a:pPr algn="just">
                        <a:defRPr sz="1800"/>
                      </a:pPr>
                      <a:endPara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Futura Std Book"/>
                      </a:endParaRPr>
                    </a:p>
                  </a:txBody>
                  <a:tcPr marL="45720" marR="45720" horzOverflow="overflow">
                    <a:lnL w="12700">
                      <a:solidFill>
                        <a:srgbClr val="FFFFFF"/>
                      </a:solidFill>
                    </a:lnL>
                    <a:lnR w="12700">
                      <a:solidFill>
                        <a:srgbClr val="FFFFFF"/>
                      </a:solidFill>
                    </a:lnR>
                    <a:lnT w="38100">
                      <a:solidFill>
                        <a:srgbClr val="FFFFFF"/>
                      </a:solidFill>
                    </a:lnT>
                    <a:lnB w="12700">
                      <a:solidFill>
                        <a:srgbClr val="FFFFFF"/>
                      </a:solidFill>
                    </a:lnB>
                    <a:gradFill flip="none" rotWithShape="1">
                      <a:gsLst>
                        <a:gs pos="0">
                          <a:srgbClr val="5C84BB">
                            <a:tint val="66000"/>
                            <a:satMod val="160000"/>
                          </a:srgbClr>
                        </a:gs>
                        <a:gs pos="20000">
                          <a:srgbClr val="5C84BB">
                            <a:tint val="44500"/>
                            <a:satMod val="160000"/>
                          </a:srgbClr>
                        </a:gs>
                        <a:gs pos="100000">
                          <a:srgbClr val="5C84BB">
                            <a:tint val="23500"/>
                            <a:satMod val="160000"/>
                            <a:lumMod val="70000"/>
                            <a:lumOff val="30000"/>
                          </a:srgbClr>
                        </a:gs>
                      </a:gsLst>
                      <a:lin ang="16200000" scaled="1"/>
                      <a:tileRect/>
                    </a:gra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4487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magine 37">
            <a:extLst>
              <a:ext uri="{FF2B5EF4-FFF2-40B4-BE49-F238E27FC236}">
                <a16:creationId xmlns:a16="http://schemas.microsoft.com/office/drawing/2014/main" id="{2E02D40B-389D-C684-7204-23DDA9A75FF2}"/>
              </a:ext>
            </a:extLst>
          </p:cNvPr>
          <p:cNvPicPr>
            <a:picLocks noChangeAspect="1"/>
          </p:cNvPicPr>
          <p:nvPr/>
        </p:nvPicPr>
        <p:blipFill>
          <a:blip r:embed="rId3"/>
          <a:stretch>
            <a:fillRect/>
          </a:stretch>
        </p:blipFill>
        <p:spPr>
          <a:xfrm>
            <a:off x="1607207" y="1572095"/>
            <a:ext cx="9676489" cy="5285905"/>
          </a:xfrm>
          <a:prstGeom prst="rect">
            <a:avLst/>
          </a:prstGeom>
        </p:spPr>
      </p:pic>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6" name="Titolo 1">
            <a:extLst>
              <a:ext uri="{FF2B5EF4-FFF2-40B4-BE49-F238E27FC236}">
                <a16:creationId xmlns:a16="http://schemas.microsoft.com/office/drawing/2014/main" id="{492D4FB7-7E92-6BF9-4887-4C2F2C4C2DF1}"/>
              </a:ext>
            </a:extLst>
          </p:cNvPr>
          <p:cNvSpPr>
            <a:spLocks noGrp="1"/>
          </p:cNvSpPr>
          <p:nvPr>
            <p:ph type="title"/>
          </p:nvPr>
        </p:nvSpPr>
        <p:spPr>
          <a:xfrm>
            <a:off x="1115568" y="548640"/>
            <a:ext cx="10168128" cy="1179576"/>
          </a:xfrm>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Il report di restituzione</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2" name="CasellaDiTesto 1">
            <a:extLst>
              <a:ext uri="{FF2B5EF4-FFF2-40B4-BE49-F238E27FC236}">
                <a16:creationId xmlns:a16="http://schemas.microsoft.com/office/drawing/2014/main" id="{C63F5E2C-629B-DB7E-4D45-34616BD58939}"/>
              </a:ext>
            </a:extLst>
          </p:cNvPr>
          <p:cNvSpPr txBox="1"/>
          <p:nvPr/>
        </p:nvSpPr>
        <p:spPr>
          <a:xfrm>
            <a:off x="908304" y="3199371"/>
            <a:ext cx="3573433" cy="2092881"/>
          </a:xfrm>
          <a:prstGeom prst="rect">
            <a:avLst/>
          </a:prstGeom>
          <a:noFill/>
        </p:spPr>
        <p:txBody>
          <a:bodyPr wrap="square" rtlCol="0">
            <a:spAutoFit/>
          </a:bodyPr>
          <a:lstStyle/>
          <a:p>
            <a:r>
              <a:rPr lang="it-IT" sz="1000" dirty="0">
                <a:solidFill>
                  <a:srgbClr val="16478A"/>
                </a:solidFill>
                <a:latin typeface="Calibri" panose="020F0502020204030204" pitchFamily="34" charset="0"/>
                <a:ea typeface="Calibri" panose="020F0502020204030204" pitchFamily="34" charset="0"/>
                <a:cs typeface="Calibri" panose="020F0502020204030204" pitchFamily="34" charset="0"/>
              </a:rPr>
              <a:t>Qualità:</a:t>
            </a:r>
          </a:p>
          <a:p>
            <a:pPr marL="171450" indent="-171450">
              <a:buFont typeface="Wingdings" panose="05000000000000000000" pitchFamily="2" charset="2"/>
              <a:buChar char="§"/>
            </a:pPr>
            <a:r>
              <a:rPr lang="it-IT" sz="1000" dirty="0">
                <a:solidFill>
                  <a:srgbClr val="16478A"/>
                </a:solidFill>
                <a:latin typeface="Calibri" panose="020F0502020204030204" pitchFamily="34" charset="0"/>
                <a:ea typeface="Calibri" panose="020F0502020204030204" pitchFamily="34" charset="0"/>
                <a:cs typeface="Calibri" panose="020F0502020204030204" pitchFamily="34" charset="0"/>
              </a:rPr>
              <a:t>Tracciamento dei controlli</a:t>
            </a:r>
          </a:p>
          <a:p>
            <a:pPr marL="171450" indent="-171450">
              <a:buFont typeface="Wingdings" panose="05000000000000000000" pitchFamily="2" charset="2"/>
              <a:buChar char="§"/>
            </a:pPr>
            <a:r>
              <a:rPr lang="it-IT" sz="1000" dirty="0">
                <a:solidFill>
                  <a:srgbClr val="16478A"/>
                </a:solidFill>
                <a:latin typeface="Calibri" panose="020F0502020204030204" pitchFamily="34" charset="0"/>
                <a:ea typeface="Calibri" panose="020F0502020204030204" pitchFamily="34" charset="0"/>
                <a:cs typeface="Calibri" panose="020F0502020204030204" pitchFamily="34" charset="0"/>
              </a:rPr>
              <a:t>Gestione analisi dei dati</a:t>
            </a:r>
          </a:p>
          <a:p>
            <a:endParaRPr lang="it-IT" sz="1000" dirty="0">
              <a:solidFill>
                <a:srgbClr val="16478A"/>
              </a:solidFill>
              <a:latin typeface="Calibri" panose="020F0502020204030204" pitchFamily="34" charset="0"/>
              <a:ea typeface="Calibri" panose="020F0502020204030204" pitchFamily="34" charset="0"/>
              <a:cs typeface="Calibri" panose="020F0502020204030204" pitchFamily="34" charset="0"/>
            </a:endParaRPr>
          </a:p>
          <a:p>
            <a:r>
              <a:rPr lang="it-IT" sz="1000" dirty="0">
                <a:solidFill>
                  <a:srgbClr val="16478A"/>
                </a:solidFill>
                <a:latin typeface="Calibri" panose="020F0502020204030204" pitchFamily="34" charset="0"/>
                <a:ea typeface="Calibri" panose="020F0502020204030204" pitchFamily="34" charset="0"/>
                <a:cs typeface="Calibri" panose="020F0502020204030204" pitchFamily="34" charset="0"/>
              </a:rPr>
              <a:t>Produzione:</a:t>
            </a:r>
          </a:p>
          <a:p>
            <a:pPr marL="171450" indent="-171450">
              <a:buFont typeface="Wingdings" panose="05000000000000000000" pitchFamily="2" charset="2"/>
              <a:buChar char="§"/>
            </a:pPr>
            <a:r>
              <a:rPr lang="it-IT" sz="1000" dirty="0">
                <a:solidFill>
                  <a:srgbClr val="16478A"/>
                </a:solidFill>
                <a:latin typeface="Calibri" panose="020F0502020204030204" pitchFamily="34" charset="0"/>
                <a:ea typeface="Calibri" panose="020F0502020204030204" pitchFamily="34" charset="0"/>
                <a:cs typeface="Calibri" panose="020F0502020204030204" pitchFamily="34" charset="0"/>
              </a:rPr>
              <a:t>Pianificazione capacità produttiva</a:t>
            </a:r>
          </a:p>
          <a:p>
            <a:pPr marL="171450" indent="-171450">
              <a:buFont typeface="Wingdings" panose="05000000000000000000" pitchFamily="2" charset="2"/>
              <a:buChar char="§"/>
            </a:pPr>
            <a:r>
              <a:rPr lang="it-IT" sz="1000" dirty="0">
                <a:solidFill>
                  <a:srgbClr val="16478A"/>
                </a:solidFill>
                <a:latin typeface="Calibri" panose="020F0502020204030204" pitchFamily="34" charset="0"/>
                <a:ea typeface="Calibri" panose="020F0502020204030204" pitchFamily="34" charset="0"/>
                <a:cs typeface="Calibri" panose="020F0502020204030204" pitchFamily="34" charset="0"/>
              </a:rPr>
              <a:t>Pianificazione turnazione lavoro</a:t>
            </a:r>
          </a:p>
          <a:p>
            <a:pPr marL="171450" indent="-171450">
              <a:buFont typeface="Wingdings" panose="05000000000000000000" pitchFamily="2" charset="2"/>
              <a:buChar char="§"/>
            </a:pPr>
            <a:r>
              <a:rPr lang="it-IT" sz="1000" dirty="0">
                <a:solidFill>
                  <a:srgbClr val="16478A"/>
                </a:solidFill>
                <a:latin typeface="Calibri" panose="020F0502020204030204" pitchFamily="34" charset="0"/>
                <a:ea typeface="Calibri" panose="020F0502020204030204" pitchFamily="34" charset="0"/>
                <a:cs typeface="Calibri" panose="020F0502020204030204" pitchFamily="34" charset="0"/>
              </a:rPr>
              <a:t>Comunicazione ordini di lavoro</a:t>
            </a:r>
          </a:p>
          <a:p>
            <a:pPr marL="171450" indent="-171450">
              <a:buFont typeface="Wingdings" panose="05000000000000000000" pitchFamily="2" charset="2"/>
              <a:buChar char="§"/>
            </a:pPr>
            <a:endParaRPr lang="it-IT" sz="1000" dirty="0">
              <a:solidFill>
                <a:srgbClr val="16478A"/>
              </a:solidFill>
              <a:latin typeface="Calibri" panose="020F0502020204030204" pitchFamily="34" charset="0"/>
              <a:ea typeface="Calibri" panose="020F0502020204030204" pitchFamily="34" charset="0"/>
              <a:cs typeface="Calibri" panose="020F0502020204030204" pitchFamily="34" charset="0"/>
            </a:endParaRPr>
          </a:p>
          <a:p>
            <a:r>
              <a:rPr lang="it-IT" sz="1000" dirty="0">
                <a:solidFill>
                  <a:srgbClr val="16478A"/>
                </a:solidFill>
                <a:latin typeface="Calibri" panose="020F0502020204030204" pitchFamily="34" charset="0"/>
                <a:ea typeface="Calibri" panose="020F0502020204030204" pitchFamily="34" charset="0"/>
                <a:cs typeface="Calibri" panose="020F0502020204030204" pitchFamily="34" charset="0"/>
              </a:rPr>
              <a:t>Note: </a:t>
            </a:r>
          </a:p>
          <a:p>
            <a:pPr marL="171450" indent="-171450">
              <a:buFont typeface="Wingdings" panose="05000000000000000000" pitchFamily="2" charset="2"/>
              <a:buChar char="§"/>
            </a:pPr>
            <a:r>
              <a:rPr lang="it-IT" sz="1000" dirty="0">
                <a:solidFill>
                  <a:srgbClr val="16478A"/>
                </a:solidFill>
                <a:latin typeface="Calibri" panose="020F0502020204030204" pitchFamily="34" charset="0"/>
                <a:ea typeface="Calibri" panose="020F0502020204030204" pitchFamily="34" charset="0"/>
                <a:cs typeface="Calibri" panose="020F0502020204030204" pitchFamily="34" charset="0"/>
              </a:rPr>
              <a:t>TPM Total </a:t>
            </a:r>
            <a:r>
              <a:rPr lang="it-IT" sz="1000" dirty="0" err="1">
                <a:solidFill>
                  <a:srgbClr val="16478A"/>
                </a:solidFill>
                <a:latin typeface="Calibri" panose="020F0502020204030204" pitchFamily="34" charset="0"/>
                <a:ea typeface="Calibri" panose="020F0502020204030204" pitchFamily="34" charset="0"/>
                <a:cs typeface="Calibri" panose="020F0502020204030204" pitchFamily="34" charset="0"/>
              </a:rPr>
              <a:t>productive</a:t>
            </a:r>
            <a:r>
              <a:rPr lang="it-IT" sz="1000" dirty="0">
                <a:solidFill>
                  <a:srgbClr val="16478A"/>
                </a:solidFill>
                <a:latin typeface="Calibri" panose="020F0502020204030204" pitchFamily="34" charset="0"/>
                <a:ea typeface="Calibri" panose="020F0502020204030204" pitchFamily="34" charset="0"/>
                <a:cs typeface="Calibri" panose="020F0502020204030204" pitchFamily="34" charset="0"/>
              </a:rPr>
              <a:t> </a:t>
            </a:r>
            <a:r>
              <a:rPr lang="it-IT" sz="1000" dirty="0" err="1">
                <a:solidFill>
                  <a:srgbClr val="16478A"/>
                </a:solidFill>
                <a:latin typeface="Calibri" panose="020F0502020204030204" pitchFamily="34" charset="0"/>
                <a:ea typeface="Calibri" panose="020F0502020204030204" pitchFamily="34" charset="0"/>
                <a:cs typeface="Calibri" panose="020F0502020204030204" pitchFamily="34" charset="0"/>
              </a:rPr>
              <a:t>maintenance</a:t>
            </a:r>
            <a:endParaRPr lang="it-IT" sz="1000" dirty="0">
              <a:solidFill>
                <a:srgbClr val="16478A"/>
              </a:solidFill>
              <a:latin typeface="Calibri" panose="020F0502020204030204" pitchFamily="34" charset="0"/>
              <a:ea typeface="Calibri" panose="020F0502020204030204" pitchFamily="34" charset="0"/>
              <a:cs typeface="Calibri" panose="020F0502020204030204" pitchFamily="34" charset="0"/>
            </a:endParaRPr>
          </a:p>
          <a:p>
            <a:pPr marL="171450" indent="-171450">
              <a:buFont typeface="Wingdings" panose="05000000000000000000" pitchFamily="2" charset="2"/>
              <a:buChar char="§"/>
            </a:pPr>
            <a:r>
              <a:rPr lang="it-IT" sz="1000" dirty="0">
                <a:solidFill>
                  <a:srgbClr val="16478A"/>
                </a:solidFill>
                <a:latin typeface="Calibri" panose="020F0502020204030204" pitchFamily="34" charset="0"/>
                <a:ea typeface="Calibri" panose="020F0502020204030204" pitchFamily="34" charset="0"/>
                <a:cs typeface="Calibri" panose="020F0502020204030204" pitchFamily="34" charset="0"/>
              </a:rPr>
              <a:t>5S: separare – riordinare – pulire – sistematizzare – diffondere</a:t>
            </a:r>
          </a:p>
          <a:p>
            <a:pPr marL="171450" indent="-171450">
              <a:buFont typeface="Wingdings" panose="05000000000000000000" pitchFamily="2" charset="2"/>
              <a:buChar char="§"/>
            </a:pPr>
            <a:r>
              <a:rPr lang="it-IT" sz="1000" dirty="0">
                <a:solidFill>
                  <a:srgbClr val="16478A"/>
                </a:solidFill>
                <a:latin typeface="Calibri" panose="020F0502020204030204" pitchFamily="34" charset="0"/>
                <a:ea typeface="Calibri" panose="020F0502020204030204" pitchFamily="34" charset="0"/>
                <a:cs typeface="Calibri" panose="020F0502020204030204" pitchFamily="34" charset="0"/>
              </a:rPr>
              <a:t>SMED: Single minute </a:t>
            </a:r>
            <a:r>
              <a:rPr lang="it-IT" sz="1000" dirty="0" err="1">
                <a:solidFill>
                  <a:srgbClr val="16478A"/>
                </a:solidFill>
                <a:latin typeface="Calibri" panose="020F0502020204030204" pitchFamily="34" charset="0"/>
                <a:ea typeface="Calibri" panose="020F0502020204030204" pitchFamily="34" charset="0"/>
                <a:cs typeface="Calibri" panose="020F0502020204030204" pitchFamily="34" charset="0"/>
              </a:rPr>
              <a:t>exchange</a:t>
            </a:r>
            <a:r>
              <a:rPr lang="it-IT" sz="1000" dirty="0">
                <a:solidFill>
                  <a:srgbClr val="16478A"/>
                </a:solidFill>
                <a:latin typeface="Calibri" panose="020F0502020204030204" pitchFamily="34" charset="0"/>
                <a:ea typeface="Calibri" panose="020F0502020204030204" pitchFamily="34" charset="0"/>
                <a:cs typeface="Calibri" panose="020F0502020204030204" pitchFamily="34" charset="0"/>
              </a:rPr>
              <a:t> of </a:t>
            </a:r>
            <a:r>
              <a:rPr lang="it-IT" sz="1000" dirty="0" err="1">
                <a:solidFill>
                  <a:srgbClr val="16478A"/>
                </a:solidFill>
                <a:latin typeface="Calibri" panose="020F0502020204030204" pitchFamily="34" charset="0"/>
                <a:ea typeface="Calibri" panose="020F0502020204030204" pitchFamily="34" charset="0"/>
                <a:cs typeface="Calibri" panose="020F0502020204030204" pitchFamily="34" charset="0"/>
              </a:rPr>
              <a:t>dies</a:t>
            </a:r>
            <a:endParaRPr lang="it-IT" sz="10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6878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6D3A99-BC9D-4DC2-BE1B-9E2C93EDD294}"/>
              </a:ext>
            </a:extLst>
          </p:cNvPr>
          <p:cNvSpPr>
            <a:spLocks noGrp="1"/>
          </p:cNvSpPr>
          <p:nvPr>
            <p:ph type="title"/>
          </p:nvPr>
        </p:nvSpPr>
        <p:spPr/>
        <p:txBody>
          <a:bodyPr rtlCol="0">
            <a:normAutofit/>
          </a:bodyPr>
          <a:lstStyle/>
          <a:p>
            <a:pPr marL="56515">
              <a:lnSpc>
                <a:spcPct val="100000"/>
              </a:lnSpc>
              <a:spcBef>
                <a:spcPts val="715"/>
              </a:spcBef>
            </a:pPr>
            <a:r>
              <a:rPr lang="it-IT" sz="4800" spc="-5" dirty="0">
                <a:solidFill>
                  <a:srgbClr val="16478A"/>
                </a:solidFill>
                <a:latin typeface="Calibri" panose="020F0502020204030204" pitchFamily="34" charset="0"/>
                <a:ea typeface="Calibri" panose="020F0502020204030204" pitchFamily="34" charset="0"/>
                <a:cs typeface="Calibri" panose="020F0502020204030204" pitchFamily="34" charset="0"/>
              </a:rPr>
              <a:t>CONCLUSIONI</a:t>
            </a:r>
          </a:p>
        </p:txBody>
      </p:sp>
      <p:pic>
        <p:nvPicPr>
          <p:cNvPr id="6" name="Immagine 5">
            <a:extLst>
              <a:ext uri="{FF2B5EF4-FFF2-40B4-BE49-F238E27FC236}">
                <a16:creationId xmlns:a16="http://schemas.microsoft.com/office/drawing/2014/main" id="{5EE03F2F-4A8A-DDAF-15DC-E3E897AA16AC}"/>
              </a:ext>
            </a:extLst>
          </p:cNvPr>
          <p:cNvPicPr>
            <a:picLocks noChangeAspect="1"/>
          </p:cNvPicPr>
          <p:nvPr/>
        </p:nvPicPr>
        <p:blipFill>
          <a:blip r:embed="rId3"/>
          <a:stretch>
            <a:fillRect/>
          </a:stretch>
        </p:blipFill>
        <p:spPr>
          <a:xfrm>
            <a:off x="8964222" y="3069000"/>
            <a:ext cx="2148786" cy="720000"/>
          </a:xfrm>
          <a:prstGeom prst="rect">
            <a:avLst/>
          </a:prstGeom>
        </p:spPr>
      </p:pic>
    </p:spTree>
    <p:extLst>
      <p:ext uri="{BB962C8B-B14F-4D97-AF65-F5344CB8AC3E}">
        <p14:creationId xmlns:p14="http://schemas.microsoft.com/office/powerpoint/2010/main" val="1057739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209E4-B947-4446-AD42-C1B3A0C1F583}"/>
              </a:ext>
            </a:extLst>
          </p:cNvPr>
          <p:cNvSpPr>
            <a:spLocks noGrp="1"/>
          </p:cNvSpPr>
          <p:nvPr>
            <p:ph type="title"/>
          </p:nvPr>
        </p:nvSpPr>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Assesment «Industria 4.0»</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25" name="Segnaposto contenuto 2">
            <a:extLst>
              <a:ext uri="{FF2B5EF4-FFF2-40B4-BE49-F238E27FC236}">
                <a16:creationId xmlns:a16="http://schemas.microsoft.com/office/drawing/2014/main" id="{A4F77653-9632-FF17-701D-D1679E7F1401}"/>
              </a:ext>
            </a:extLst>
          </p:cNvPr>
          <p:cNvSpPr txBox="1">
            <a:spLocks/>
          </p:cNvSpPr>
          <p:nvPr/>
        </p:nvSpPr>
        <p:spPr>
          <a:xfrm>
            <a:off x="676297" y="2272263"/>
            <a:ext cx="4980432" cy="4084085"/>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defRPr sz="1800"/>
            </a:pP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La proposta di miglioramento prevede una prima fase dove si possono attuare azioni più semplici per il miglioramento dei processi e quindi valutare se nelle due fasi successive si possono applicare investimenti più impegnativi: organizzare dei gruppi multidisciplinari che pianificano delle attività di miglioramento continuo coinvolgendo anche i colleghi degli altri dipartimenti, sulla base della tecnica </a:t>
            </a:r>
            <a:r>
              <a:rPr lang="it-IT" sz="1400" b="0" dirty="0" err="1">
                <a:solidFill>
                  <a:srgbClr val="16478A"/>
                </a:solidFill>
                <a:latin typeface="Calibri" panose="020F0502020204030204" pitchFamily="34" charset="0"/>
                <a:ea typeface="Calibri" panose="020F0502020204030204" pitchFamily="34" charset="0"/>
                <a:cs typeface="Calibri" panose="020F0502020204030204" pitchFamily="34" charset="0"/>
              </a:rPr>
              <a:t>Kaizen</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5S, SMED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produzione</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e TPM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manutenzione</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Per la parte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Ingegneria e Progettazione</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nella terza fase della road </a:t>
            </a:r>
            <a:r>
              <a:rPr lang="it-IT" sz="1400" b="0" dirty="0" err="1">
                <a:solidFill>
                  <a:srgbClr val="16478A"/>
                </a:solidFill>
                <a:latin typeface="Calibri" panose="020F0502020204030204" pitchFamily="34" charset="0"/>
                <a:ea typeface="Calibri" panose="020F0502020204030204" pitchFamily="34" charset="0"/>
                <a:cs typeface="Calibri" panose="020F0502020204030204" pitchFamily="34" charset="0"/>
              </a:rPr>
              <a:t>map</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potrebbe essere utile acquistare un gestionale dei progetti PDM per digitalizzare le BOM, le ECN e creare un database di progetti e disegni. </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sym typeface="Futura Std Book"/>
              </a:rPr>
              <a:t>Inoltre, in base alla organizzazione della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sym typeface="Futura Std Book"/>
              </a:rPr>
              <a:t>Produzione</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sym typeface="Futura Std Book"/>
              </a:rPr>
              <a:t>, si suggerisce di utilizzare dei sistemi visivi di informazione con occhiali intelligenti (smart glasses) su check list o SOP per aiutare gli operatori ad essere più efficienti ed evitare errori di assemblaggio, eventualmente su parti del processo più critiche dove, secondo KPI, c’è una ripetibilità maggiore degli errori.</a:t>
            </a:r>
            <a:endPar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6" name="Segnaposto contenuto 2">
            <a:extLst>
              <a:ext uri="{FF2B5EF4-FFF2-40B4-BE49-F238E27FC236}">
                <a16:creationId xmlns:a16="http://schemas.microsoft.com/office/drawing/2014/main" id="{ADE2AF4F-D9EC-D4F3-63CF-877263C3799A}"/>
              </a:ext>
            </a:extLst>
          </p:cNvPr>
          <p:cNvSpPr txBox="1">
            <a:spLocks/>
          </p:cNvSpPr>
          <p:nvPr/>
        </p:nvSpPr>
        <p:spPr>
          <a:xfrm>
            <a:off x="6303264" y="2272263"/>
            <a:ext cx="4980432" cy="2870202"/>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In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logistica</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si utilizzano ancora documenti cartacei per gli ordini di picking per la produzione ma un nuovo sistema WMS (</a:t>
            </a:r>
            <a:r>
              <a:rPr lang="it-IT" sz="1400" b="0" dirty="0" err="1">
                <a:solidFill>
                  <a:srgbClr val="16478A"/>
                </a:solidFill>
                <a:latin typeface="Calibri" panose="020F0502020204030204" pitchFamily="34" charset="0"/>
                <a:ea typeface="Calibri" panose="020F0502020204030204" pitchFamily="34" charset="0"/>
                <a:cs typeface="Calibri" panose="020F0502020204030204" pitchFamily="34" charset="0"/>
              </a:rPr>
              <a:t>Warehouse</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Management System) con sistema di lettura a codice a barre è in corso di sviluppo e sarà presto operativo. Nell’ultima fase della road </a:t>
            </a:r>
            <a:r>
              <a:rPr lang="it-IT" sz="1400" b="0" dirty="0" err="1">
                <a:solidFill>
                  <a:srgbClr val="16478A"/>
                </a:solidFill>
                <a:latin typeface="Calibri" panose="020F0502020204030204" pitchFamily="34" charset="0"/>
                <a:ea typeface="Calibri" panose="020F0502020204030204" pitchFamily="34" charset="0"/>
                <a:cs typeface="Calibri" panose="020F0502020204030204" pitchFamily="34" charset="0"/>
              </a:rPr>
              <a:t>map</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aziendale, il </a:t>
            </a:r>
            <a:r>
              <a:rPr lang="it-IT" sz="1400" dirty="0" err="1">
                <a:solidFill>
                  <a:srgbClr val="16478A"/>
                </a:solidFill>
                <a:latin typeface="Calibri" panose="020F0502020204030204" pitchFamily="34" charset="0"/>
                <a:ea typeface="Calibri" panose="020F0502020204030204" pitchFamily="34" charset="0"/>
                <a:cs typeface="Calibri" panose="020F0502020204030204" pitchFamily="34" charset="0"/>
              </a:rPr>
              <a:t>Marketing&amp;Vendite</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può sviluppare un CRM specifico per lo sviluppo dei progetti commerciali e le azioni di marketing strategico. Tale strumento può aiutare  a definire correttamente il piano aggregato di produzione e il demand planning in coordinamento con la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Supply Chain</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Inoltre le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Risorse Umane</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possono redigere con la direzione aziendale delle proposte con obiettivi premianti per i dipendenti per coinvolgerli più direttamente nelle attività 4.0.</a:t>
            </a:r>
          </a:p>
        </p:txBody>
      </p:sp>
    </p:spTree>
    <p:extLst>
      <p:ext uri="{BB962C8B-B14F-4D97-AF65-F5344CB8AC3E}">
        <p14:creationId xmlns:p14="http://schemas.microsoft.com/office/powerpoint/2010/main" val="2647335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392E3A-DB80-46C8-A227-EE0F7E87D747}"/>
              </a:ext>
            </a:extLst>
          </p:cNvPr>
          <p:cNvSpPr>
            <a:spLocks noGrp="1"/>
          </p:cNvSpPr>
          <p:nvPr>
            <p:ph type="title"/>
          </p:nvPr>
        </p:nvSpPr>
        <p:spPr/>
        <p:txBody>
          <a:bodyPr rtlCol="0"/>
          <a:lstStyle/>
          <a:p>
            <a:pPr rtl="0"/>
            <a:r>
              <a:rPr lang="it-IT" dirty="0">
                <a:solidFill>
                  <a:srgbClr val="16478A"/>
                </a:solidFill>
                <a:latin typeface="Calibri" panose="020F0502020204030204" pitchFamily="34" charset="0"/>
                <a:ea typeface="Calibri" panose="020F0502020204030204" pitchFamily="34" charset="0"/>
                <a:cs typeface="Calibri" panose="020F0502020204030204" pitchFamily="34" charset="0"/>
              </a:rPr>
              <a:t>Contatti</a:t>
            </a:r>
          </a:p>
        </p:txBody>
      </p:sp>
      <p:pic>
        <p:nvPicPr>
          <p:cNvPr id="17" name="Segnaposto immagine 16">
            <a:extLst>
              <a:ext uri="{FF2B5EF4-FFF2-40B4-BE49-F238E27FC236}">
                <a16:creationId xmlns:a16="http://schemas.microsoft.com/office/drawing/2014/main" id="{A0D4E925-DA83-45CF-9056-D6262F46A71D}"/>
              </a:ext>
            </a:extLst>
          </p:cNvPr>
          <p:cNvPicPr>
            <a:picLocks noGrp="1" noChangeAspect="1"/>
          </p:cNvPicPr>
          <p:nvPr>
            <p:ph type="pic" sz="quarter" idx="14"/>
          </p:nvPr>
        </p:nvPicPr>
        <p:blipFill>
          <a:blip r:embed="rId3"/>
          <a:srcRect l="9751" r="9751"/>
          <a:stretch/>
        </p:blipFill>
        <p:spPr>
          <a:xfrm>
            <a:off x="411480" y="630936"/>
            <a:ext cx="3246120" cy="2688336"/>
          </a:xfrm>
        </p:spPr>
      </p:pic>
      <p:pic>
        <p:nvPicPr>
          <p:cNvPr id="19" name="Segnaposto immagine 18" descr="mani su un set di fogli">
            <a:extLst>
              <a:ext uri="{FF2B5EF4-FFF2-40B4-BE49-F238E27FC236}">
                <a16:creationId xmlns:a16="http://schemas.microsoft.com/office/drawing/2014/main" id="{00069E65-AC47-4CE9-B19A-7EA5888AA361}"/>
              </a:ext>
            </a:extLst>
          </p:cNvPr>
          <p:cNvPicPr>
            <a:picLocks noGrp="1" noChangeAspect="1"/>
          </p:cNvPicPr>
          <p:nvPr>
            <p:ph type="pic" sz="quarter" idx="13"/>
          </p:nvPr>
        </p:nvPicPr>
        <p:blipFill rotWithShape="1">
          <a:blip r:embed="rId4"/>
          <a:srcRect l="59" r="59"/>
          <a:stretch/>
        </p:blipFill>
        <p:spPr/>
      </p:pic>
      <p:pic>
        <p:nvPicPr>
          <p:cNvPr id="21" name="Segnaposto immagine 20">
            <a:extLst>
              <a:ext uri="{FF2B5EF4-FFF2-40B4-BE49-F238E27FC236}">
                <a16:creationId xmlns:a16="http://schemas.microsoft.com/office/drawing/2014/main" id="{D78D46DB-1C3A-41BD-860F-ECE8B446BB8C}"/>
              </a:ext>
            </a:extLst>
          </p:cNvPr>
          <p:cNvPicPr>
            <a:picLocks noGrp="1" noChangeAspect="1"/>
          </p:cNvPicPr>
          <p:nvPr>
            <p:ph type="pic" sz="quarter" idx="17"/>
          </p:nvPr>
        </p:nvPicPr>
        <p:blipFill>
          <a:blip r:embed="rId5"/>
          <a:srcRect l="9751" r="9751"/>
          <a:stretch/>
        </p:blipFill>
        <p:spPr>
          <a:xfrm>
            <a:off x="411480" y="3438144"/>
            <a:ext cx="3246120" cy="2688336"/>
          </a:xfrm>
        </p:spPr>
      </p:pic>
      <p:pic>
        <p:nvPicPr>
          <p:cNvPr id="23" name="Segnaposto immagine 22" descr="penna sopra a un’agenda">
            <a:extLst>
              <a:ext uri="{FF2B5EF4-FFF2-40B4-BE49-F238E27FC236}">
                <a16:creationId xmlns:a16="http://schemas.microsoft.com/office/drawing/2014/main" id="{D978928C-7EEA-4B8E-AA43-12AFD61BC299}"/>
              </a:ext>
            </a:extLst>
          </p:cNvPr>
          <p:cNvPicPr>
            <a:picLocks noGrp="1" noChangeAspect="1"/>
          </p:cNvPicPr>
          <p:nvPr>
            <p:ph type="pic" sz="quarter" idx="21"/>
          </p:nvPr>
        </p:nvPicPr>
        <p:blipFill rotWithShape="1">
          <a:blip r:embed="rId6"/>
          <a:srcRect l="29" r="29"/>
          <a:stretch/>
        </p:blipFill>
        <p:spPr/>
      </p:pic>
      <p:pic>
        <p:nvPicPr>
          <p:cNvPr id="25" name="Segnaposto immagine online 23" descr="Utente">
            <a:extLst>
              <a:ext uri="{FF2B5EF4-FFF2-40B4-BE49-F238E27FC236}">
                <a16:creationId xmlns:a16="http://schemas.microsoft.com/office/drawing/2014/main" id="{DD136AFE-38B3-4FAE-907B-277600FBDED5}"/>
              </a:ext>
            </a:extLst>
          </p:cNvPr>
          <p:cNvPicPr>
            <a:picLocks noGrp="1" noChangeAspect="1"/>
          </p:cNvPicPr>
          <p:nvPr>
            <p:ph type="pic" sz="quarter" idx="25"/>
          </p:nvPr>
        </p:nvPicPr>
        <p:blipFill rotWithShape="1">
          <a:blip r:embed="rId7">
            <a:extLst>
              <a:ext uri="{96DAC541-7B7A-43D3-8B79-37D633B846F1}">
                <asvg:svgBlip xmlns:asvg="http://schemas.microsoft.com/office/drawing/2016/SVG/main" r:embed="rId8"/>
              </a:ext>
            </a:extLst>
          </a:blip>
          <a:srcRect/>
          <a:stretch/>
        </p:blipFill>
        <p:spPr>
          <a:prstGeom prst="rect">
            <a:avLst/>
          </a:prstGeom>
        </p:spPr>
      </p:pic>
      <p:sp>
        <p:nvSpPr>
          <p:cNvPr id="10" name="Segnaposto testo 9">
            <a:extLst>
              <a:ext uri="{FF2B5EF4-FFF2-40B4-BE49-F238E27FC236}">
                <a16:creationId xmlns:a16="http://schemas.microsoft.com/office/drawing/2014/main" id="{82977D1C-657B-4FA7-B4A1-CD08EC61D37B}"/>
              </a:ext>
            </a:extLst>
          </p:cNvPr>
          <p:cNvSpPr>
            <a:spLocks noGrp="1"/>
          </p:cNvSpPr>
          <p:nvPr>
            <p:ph type="body" sz="quarter" idx="22"/>
          </p:nvPr>
        </p:nvSpPr>
        <p:spPr/>
        <p:txBody>
          <a:bodyPr rtlCol="0">
            <a:normAutofit/>
          </a:bodyPr>
          <a:lstStyle/>
          <a:p>
            <a:pPr marL="0" indent="0" rtl="0">
              <a:buNone/>
            </a:pPr>
            <a:r>
              <a:rPr lang="it-IT" sz="1400" dirty="0">
                <a:solidFill>
                  <a:srgbClr val="D1462F"/>
                </a:solidFill>
                <a:latin typeface="Calibri" panose="020F0502020204030204" pitchFamily="34" charset="0"/>
                <a:ea typeface="Calibri" panose="020F0502020204030204" pitchFamily="34" charset="0"/>
                <a:cs typeface="Calibri" panose="020F0502020204030204" pitchFamily="34" charset="0"/>
              </a:rPr>
              <a:t>Tomaso Santi, Coordinatore Tecnico DIH Veneto</a:t>
            </a:r>
          </a:p>
        </p:txBody>
      </p:sp>
      <p:pic>
        <p:nvPicPr>
          <p:cNvPr id="27" name="Segnaposto immagine online 27" descr="Busta">
            <a:extLst>
              <a:ext uri="{FF2B5EF4-FFF2-40B4-BE49-F238E27FC236}">
                <a16:creationId xmlns:a16="http://schemas.microsoft.com/office/drawing/2014/main" id="{79C99175-A844-475F-B903-FB0A246099C3}"/>
              </a:ext>
            </a:extLst>
          </p:cNvPr>
          <p:cNvPicPr>
            <a:picLocks noGrp="1" noChangeAspect="1"/>
          </p:cNvPicPr>
          <p:nvPr>
            <p:ph type="pic" sz="quarter" idx="26"/>
          </p:nvPr>
        </p:nvPicPr>
        <p:blipFill rotWithShape="1">
          <a:blip r:embed="rId9">
            <a:extLst>
              <a:ext uri="{96DAC541-7B7A-43D3-8B79-37D633B846F1}">
                <asvg:svgBlip xmlns:asvg="http://schemas.microsoft.com/office/drawing/2016/SVG/main" r:embed="rId10"/>
              </a:ext>
            </a:extLst>
          </a:blip>
          <a:srcRect/>
          <a:stretch/>
        </p:blipFill>
        <p:spPr>
          <a:prstGeom prst="rect">
            <a:avLst/>
          </a:prstGeom>
        </p:spPr>
      </p:pic>
      <p:sp>
        <p:nvSpPr>
          <p:cNvPr id="11" name="Segnaposto testo 10">
            <a:extLst>
              <a:ext uri="{FF2B5EF4-FFF2-40B4-BE49-F238E27FC236}">
                <a16:creationId xmlns:a16="http://schemas.microsoft.com/office/drawing/2014/main" id="{5B2E9EE6-5A74-4119-8DAA-06582357CF72}"/>
              </a:ext>
            </a:extLst>
          </p:cNvPr>
          <p:cNvSpPr>
            <a:spLocks noGrp="1"/>
          </p:cNvSpPr>
          <p:nvPr>
            <p:ph type="body" sz="quarter" idx="23"/>
          </p:nvPr>
        </p:nvSpPr>
        <p:spPr/>
        <p:txBody>
          <a:bodyPr rtlCol="0">
            <a:normAutofit/>
          </a:bodyPr>
          <a:lstStyle/>
          <a:p>
            <a:pPr rtl="0"/>
            <a:r>
              <a:rPr lang="it-IT" sz="1400" dirty="0">
                <a:solidFill>
                  <a:srgbClr val="D1462F"/>
                </a:solidFill>
                <a:latin typeface="Calibri" panose="020F0502020204030204" pitchFamily="34" charset="0"/>
                <a:ea typeface="Calibri" panose="020F0502020204030204" pitchFamily="34" charset="0"/>
                <a:cs typeface="Calibri" panose="020F0502020204030204" pitchFamily="34" charset="0"/>
              </a:rPr>
              <a:t>tomaso.santi@siav.net</a:t>
            </a:r>
          </a:p>
        </p:txBody>
      </p:sp>
      <p:pic>
        <p:nvPicPr>
          <p:cNvPr id="29" name="Segnaposto immagine online 11" descr="Monitor">
            <a:extLst>
              <a:ext uri="{FF2B5EF4-FFF2-40B4-BE49-F238E27FC236}">
                <a16:creationId xmlns:a16="http://schemas.microsoft.com/office/drawing/2014/main" id="{247D95FD-08A2-4831-BB6A-A0FCA300459A}"/>
              </a:ext>
            </a:extLst>
          </p:cNvPr>
          <p:cNvPicPr>
            <a:picLocks noGrp="1" noChangeAspect="1"/>
          </p:cNvPicPr>
          <p:nvPr>
            <p:ph type="pic" sz="quarter" idx="27"/>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prstGeom prst="rect">
            <a:avLst/>
          </a:prstGeom>
        </p:spPr>
      </p:pic>
      <p:sp>
        <p:nvSpPr>
          <p:cNvPr id="12" name="Segnaposto testo 11">
            <a:extLst>
              <a:ext uri="{FF2B5EF4-FFF2-40B4-BE49-F238E27FC236}">
                <a16:creationId xmlns:a16="http://schemas.microsoft.com/office/drawing/2014/main" id="{A3CE7679-6065-4440-BCF7-BAFF752B013D}"/>
              </a:ext>
            </a:extLst>
          </p:cNvPr>
          <p:cNvSpPr>
            <a:spLocks noGrp="1"/>
          </p:cNvSpPr>
          <p:nvPr>
            <p:ph type="body" sz="quarter" idx="24"/>
          </p:nvPr>
        </p:nvSpPr>
        <p:spPr/>
        <p:txBody>
          <a:bodyPr rtlCol="0">
            <a:normAutofit/>
          </a:bodyPr>
          <a:lstStyle/>
          <a:p>
            <a:pPr rtl="0"/>
            <a:r>
              <a:rPr lang="it-IT" sz="1400" dirty="0">
                <a:solidFill>
                  <a:srgbClr val="D1462F"/>
                </a:solidFill>
                <a:latin typeface="Calibri" panose="020F0502020204030204" pitchFamily="34" charset="0"/>
                <a:ea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www.siav.net</a:t>
            </a:r>
            <a:r>
              <a:rPr lang="it-IT" sz="1400" dirty="0">
                <a:solidFill>
                  <a:srgbClr val="D1462F"/>
                </a:solidFill>
                <a:latin typeface="Calibri" panose="020F0502020204030204" pitchFamily="34" charset="0"/>
                <a:ea typeface="Calibri" panose="020F0502020204030204" pitchFamily="34" charset="0"/>
                <a:cs typeface="Calibri" panose="020F0502020204030204" pitchFamily="34" charset="0"/>
              </a:rPr>
              <a:t> </a:t>
            </a:r>
          </a:p>
        </p:txBody>
      </p:sp>
      <p:sp>
        <p:nvSpPr>
          <p:cNvPr id="7" name="Segnaposto piè di pagina 6">
            <a:extLst>
              <a:ext uri="{FF2B5EF4-FFF2-40B4-BE49-F238E27FC236}">
                <a16:creationId xmlns:a16="http://schemas.microsoft.com/office/drawing/2014/main" id="{E1241EFF-1DFD-4B6D-BFDE-8E8B18833441}"/>
              </a:ext>
            </a:extLst>
          </p:cNvPr>
          <p:cNvSpPr>
            <a:spLocks noGrp="1"/>
          </p:cNvSpPr>
          <p:nvPr>
            <p:ph type="ftr" sz="quarter" idx="19"/>
          </p:nvPr>
        </p:nvSpPr>
        <p:spPr/>
        <p:txBody>
          <a:bodyPr rtlCol="0"/>
          <a:lstStyle/>
          <a:p>
            <a:pPr rtl="0"/>
            <a:r>
              <a:rPr lang="it-IT" dirty="0">
                <a:latin typeface="Calibri" panose="020F0502020204030204" pitchFamily="34" charset="0"/>
                <a:ea typeface="Calibri" panose="020F0502020204030204" pitchFamily="34" charset="0"/>
                <a:cs typeface="Calibri" panose="020F0502020204030204" pitchFamily="34" charset="0"/>
              </a:rPr>
              <a:t>Confindustria Veneto SIAV</a:t>
            </a:r>
          </a:p>
        </p:txBody>
      </p:sp>
    </p:spTree>
    <p:extLst>
      <p:ext uri="{BB962C8B-B14F-4D97-AF65-F5344CB8AC3E}">
        <p14:creationId xmlns:p14="http://schemas.microsoft.com/office/powerpoint/2010/main" val="1257752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6D3A99-BC9D-4DC2-BE1B-9E2C93EDD294}"/>
              </a:ext>
            </a:extLst>
          </p:cNvPr>
          <p:cNvSpPr>
            <a:spLocks noGrp="1"/>
          </p:cNvSpPr>
          <p:nvPr>
            <p:ph type="title"/>
          </p:nvPr>
        </p:nvSpPr>
        <p:spPr/>
        <p:txBody>
          <a:bodyPr rtlCol="0">
            <a:normAutofit/>
          </a:bodyPr>
          <a:lstStyle/>
          <a:p>
            <a:pPr marL="56515">
              <a:lnSpc>
                <a:spcPct val="100000"/>
              </a:lnSpc>
              <a:spcBef>
                <a:spcPts val="715"/>
              </a:spcBef>
            </a:pPr>
            <a:r>
              <a:rPr lang="it-IT" sz="4800" spc="-5" dirty="0">
                <a:solidFill>
                  <a:srgbClr val="16478A"/>
                </a:solidFill>
                <a:latin typeface="Calibri" panose="020F0502020204030204" pitchFamily="34" charset="0"/>
                <a:ea typeface="Calibri" panose="020F0502020204030204" pitchFamily="34" charset="0"/>
                <a:cs typeface="Calibri" panose="020F0502020204030204" pitchFamily="34" charset="0"/>
              </a:rPr>
              <a:t>Introduzione: </a:t>
            </a:r>
            <a:br>
              <a:rPr lang="it-IT" sz="4800" spc="-5" dirty="0">
                <a:solidFill>
                  <a:srgbClr val="16478A"/>
                </a:solidFill>
                <a:latin typeface="Calibri" panose="020F0502020204030204" pitchFamily="34" charset="0"/>
                <a:ea typeface="Calibri" panose="020F0502020204030204" pitchFamily="34" charset="0"/>
                <a:cs typeface="Calibri" panose="020F0502020204030204" pitchFamily="34" charset="0"/>
              </a:rPr>
            </a:br>
            <a:r>
              <a:rPr lang="it-IT" sz="4800" spc="-5" dirty="0">
                <a:solidFill>
                  <a:srgbClr val="16478A"/>
                </a:solidFill>
                <a:latin typeface="Calibri" panose="020F0502020204030204" pitchFamily="34" charset="0"/>
                <a:ea typeface="Calibri" panose="020F0502020204030204" pitchFamily="34" charset="0"/>
                <a:cs typeface="Calibri" panose="020F0502020204030204" pitchFamily="34" charset="0"/>
              </a:rPr>
              <a:t>la rivoluzione industriale </a:t>
            </a:r>
            <a:br>
              <a:rPr lang="it-IT" sz="4800" spc="-5" dirty="0">
                <a:solidFill>
                  <a:srgbClr val="16478A"/>
                </a:solidFill>
                <a:latin typeface="Calibri" panose="020F0502020204030204" pitchFamily="34" charset="0"/>
                <a:ea typeface="Calibri" panose="020F0502020204030204" pitchFamily="34" charset="0"/>
                <a:cs typeface="Calibri" panose="020F0502020204030204" pitchFamily="34" charset="0"/>
              </a:rPr>
            </a:br>
            <a:r>
              <a:rPr lang="it-IT" sz="4800" spc="-5" dirty="0">
                <a:solidFill>
                  <a:srgbClr val="16478A"/>
                </a:solidFill>
                <a:latin typeface="Calibri" panose="020F0502020204030204" pitchFamily="34" charset="0"/>
                <a:ea typeface="Calibri" panose="020F0502020204030204" pitchFamily="34" charset="0"/>
                <a:cs typeface="Calibri" panose="020F0502020204030204" pitchFamily="34" charset="0"/>
              </a:rPr>
              <a:t>di Industria 4.0</a:t>
            </a:r>
          </a:p>
        </p:txBody>
      </p:sp>
      <p:pic>
        <p:nvPicPr>
          <p:cNvPr id="6" name="Immagine 5">
            <a:extLst>
              <a:ext uri="{FF2B5EF4-FFF2-40B4-BE49-F238E27FC236}">
                <a16:creationId xmlns:a16="http://schemas.microsoft.com/office/drawing/2014/main" id="{5EE03F2F-4A8A-DDAF-15DC-E3E897AA16AC}"/>
              </a:ext>
            </a:extLst>
          </p:cNvPr>
          <p:cNvPicPr>
            <a:picLocks noChangeAspect="1"/>
          </p:cNvPicPr>
          <p:nvPr/>
        </p:nvPicPr>
        <p:blipFill>
          <a:blip r:embed="rId3"/>
          <a:stretch>
            <a:fillRect/>
          </a:stretch>
        </p:blipFill>
        <p:spPr>
          <a:xfrm>
            <a:off x="8964222" y="3069000"/>
            <a:ext cx="2148786" cy="720000"/>
          </a:xfrm>
          <a:prstGeom prst="rect">
            <a:avLst/>
          </a:prstGeom>
        </p:spPr>
      </p:pic>
    </p:spTree>
    <p:extLst>
      <p:ext uri="{BB962C8B-B14F-4D97-AF65-F5344CB8AC3E}">
        <p14:creationId xmlns:p14="http://schemas.microsoft.com/office/powerpoint/2010/main" val="2177544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209E4-B947-4446-AD42-C1B3A0C1F583}"/>
              </a:ext>
            </a:extLst>
          </p:cNvPr>
          <p:cNvSpPr>
            <a:spLocks noGrp="1"/>
          </p:cNvSpPr>
          <p:nvPr>
            <p:ph type="title"/>
          </p:nvPr>
        </p:nvSpPr>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Introduzione: la rivoluzione industriale </a:t>
            </a:r>
            <a:b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br>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di Industria 4.0</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Segnaposto testo 13">
            <a:extLst>
              <a:ext uri="{FF2B5EF4-FFF2-40B4-BE49-F238E27FC236}">
                <a16:creationId xmlns:a16="http://schemas.microsoft.com/office/drawing/2014/main" id="{D7F57BF9-5B99-4D8E-9855-18C6FD7BB0EE}"/>
              </a:ext>
            </a:extLst>
          </p:cNvPr>
          <p:cNvSpPr>
            <a:spLocks noGrp="1"/>
          </p:cNvSpPr>
          <p:nvPr>
            <p:ph type="body" sz="quarter" idx="1"/>
          </p:nvPr>
        </p:nvSpPr>
        <p:spPr>
          <a:xfrm>
            <a:off x="1115568" y="2085305"/>
            <a:ext cx="4016383" cy="823912"/>
          </a:xfrm>
        </p:spPr>
        <p:txBody>
          <a:bodyPr rtlCol="0"/>
          <a:lstStyle/>
          <a:p>
            <a:pPr rtl="0"/>
            <a:r>
              <a:rPr lang="it-IT" dirty="0">
                <a:solidFill>
                  <a:srgbClr val="D1462F"/>
                </a:solidFill>
                <a:latin typeface="Calibri" panose="020F0502020204030204" pitchFamily="34" charset="0"/>
                <a:ea typeface="Calibri" panose="020F0502020204030204" pitchFamily="34" charset="0"/>
                <a:cs typeface="Calibri" panose="020F0502020204030204" pitchFamily="34" charset="0"/>
              </a:rPr>
              <a:t>Industria 4.0  - Cos’è</a:t>
            </a:r>
          </a:p>
        </p:txBody>
      </p:sp>
      <p:pic>
        <p:nvPicPr>
          <p:cNvPr id="18" name="Segnaposto contenuto 17">
            <a:extLst>
              <a:ext uri="{FF2B5EF4-FFF2-40B4-BE49-F238E27FC236}">
                <a16:creationId xmlns:a16="http://schemas.microsoft.com/office/drawing/2014/main" id="{A0D43EB6-F111-35A6-558B-A4AF08B24A30}"/>
              </a:ext>
            </a:extLst>
          </p:cNvPr>
          <p:cNvPicPr>
            <a:picLocks noGrp="1" noChangeAspect="1"/>
          </p:cNvPicPr>
          <p:nvPr>
            <p:ph sz="half" idx="2"/>
          </p:nvPr>
        </p:nvPicPr>
        <p:blipFill>
          <a:blip r:embed="rId3"/>
          <a:stretch>
            <a:fillRect/>
          </a:stretch>
        </p:blipFill>
        <p:spPr>
          <a:xfrm>
            <a:off x="4537501" y="2085305"/>
            <a:ext cx="6776709" cy="4104000"/>
          </a:xfrm>
        </p:spPr>
      </p:pic>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25" name="Segnaposto contenuto 2">
            <a:extLst>
              <a:ext uri="{FF2B5EF4-FFF2-40B4-BE49-F238E27FC236}">
                <a16:creationId xmlns:a16="http://schemas.microsoft.com/office/drawing/2014/main" id="{A4F77653-9632-FF17-701D-D1679E7F1401}"/>
              </a:ext>
            </a:extLst>
          </p:cNvPr>
          <p:cNvSpPr txBox="1">
            <a:spLocks/>
          </p:cNvSpPr>
          <p:nvPr/>
        </p:nvSpPr>
        <p:spPr>
          <a:xfrm>
            <a:off x="1115568" y="3270323"/>
            <a:ext cx="4016383" cy="2918982"/>
          </a:xfrm>
          <a:prstGeom prst="rect">
            <a:avLst/>
          </a:prstGeom>
        </p:spPr>
        <p:txBody>
          <a:bodyPr vert="horz" lIns="91440" tIns="45720" rIns="91440" bIns="45720" rtlCol="0" anchor="b">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nSpc>
                <a:spcPct val="100000"/>
              </a:lnSpc>
              <a:spcBef>
                <a:spcPts val="715"/>
              </a:spcBef>
            </a:pPr>
            <a:r>
              <a:rPr lang="it-IT" sz="1400" b="0" i="1" spc="-5" dirty="0">
                <a:solidFill>
                  <a:srgbClr val="16478A"/>
                </a:solidFill>
                <a:latin typeface="Calibri" panose="020F0502020204030204" pitchFamily="34" charset="0"/>
                <a:ea typeface="Calibri" panose="020F0502020204030204" pitchFamily="34" charset="0"/>
                <a:cs typeface="Calibri" panose="020F0502020204030204" pitchFamily="34" charset="0"/>
              </a:rPr>
              <a:t>Fonte: Politecnico di Milano</a:t>
            </a:r>
            <a:endParaRPr lang="it-IT" sz="1400" b="0" i="1"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0665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6D3A99-BC9D-4DC2-BE1B-9E2C93EDD294}"/>
              </a:ext>
            </a:extLst>
          </p:cNvPr>
          <p:cNvSpPr>
            <a:spLocks noGrp="1"/>
          </p:cNvSpPr>
          <p:nvPr>
            <p:ph type="title"/>
          </p:nvPr>
        </p:nvSpPr>
        <p:spPr/>
        <p:txBody>
          <a:bodyPr rtlCol="0">
            <a:normAutofit/>
          </a:bodyPr>
          <a:lstStyle/>
          <a:p>
            <a:pPr marL="56515">
              <a:lnSpc>
                <a:spcPct val="100000"/>
              </a:lnSpc>
              <a:spcBef>
                <a:spcPts val="715"/>
              </a:spcBef>
            </a:pPr>
            <a:r>
              <a:rPr lang="it-IT" sz="4800" spc="-5" dirty="0">
                <a:solidFill>
                  <a:srgbClr val="16478A"/>
                </a:solidFill>
                <a:latin typeface="Calibri" panose="020F0502020204030204" pitchFamily="34" charset="0"/>
                <a:ea typeface="Calibri" panose="020F0502020204030204" pitchFamily="34" charset="0"/>
                <a:cs typeface="Calibri" panose="020F0502020204030204" pitchFamily="34" charset="0"/>
              </a:rPr>
              <a:t>Modello per l’</a:t>
            </a:r>
            <a:r>
              <a:rPr lang="it-IT" sz="4800" spc="-5" dirty="0" err="1">
                <a:solidFill>
                  <a:srgbClr val="16478A"/>
                </a:solidFill>
                <a:latin typeface="Calibri" panose="020F0502020204030204" pitchFamily="34" charset="0"/>
                <a:ea typeface="Calibri" panose="020F0502020204030204" pitchFamily="34" charset="0"/>
                <a:cs typeface="Calibri" panose="020F0502020204030204" pitchFamily="34" charset="0"/>
              </a:rPr>
              <a:t>assessment</a:t>
            </a:r>
            <a:r>
              <a:rPr lang="it-IT" sz="4800" spc="-5" dirty="0">
                <a:solidFill>
                  <a:srgbClr val="16478A"/>
                </a:solidFill>
                <a:latin typeface="Calibri" panose="020F0502020204030204" pitchFamily="34" charset="0"/>
                <a:ea typeface="Calibri" panose="020F0502020204030204" pitchFamily="34" charset="0"/>
                <a:cs typeface="Calibri" panose="020F0502020204030204" pitchFamily="34" charset="0"/>
              </a:rPr>
              <a:t> di maturità digitale</a:t>
            </a:r>
          </a:p>
        </p:txBody>
      </p:sp>
      <p:pic>
        <p:nvPicPr>
          <p:cNvPr id="6" name="Immagine 5">
            <a:extLst>
              <a:ext uri="{FF2B5EF4-FFF2-40B4-BE49-F238E27FC236}">
                <a16:creationId xmlns:a16="http://schemas.microsoft.com/office/drawing/2014/main" id="{5EE03F2F-4A8A-DDAF-15DC-E3E897AA16AC}"/>
              </a:ext>
            </a:extLst>
          </p:cNvPr>
          <p:cNvPicPr>
            <a:picLocks noChangeAspect="1"/>
          </p:cNvPicPr>
          <p:nvPr/>
        </p:nvPicPr>
        <p:blipFill>
          <a:blip r:embed="rId3"/>
          <a:stretch>
            <a:fillRect/>
          </a:stretch>
        </p:blipFill>
        <p:spPr>
          <a:xfrm>
            <a:off x="8964222" y="3069000"/>
            <a:ext cx="2148786" cy="720000"/>
          </a:xfrm>
          <a:prstGeom prst="rect">
            <a:avLst/>
          </a:prstGeom>
        </p:spPr>
      </p:pic>
    </p:spTree>
    <p:extLst>
      <p:ext uri="{BB962C8B-B14F-4D97-AF65-F5344CB8AC3E}">
        <p14:creationId xmlns:p14="http://schemas.microsoft.com/office/powerpoint/2010/main" val="1646831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209E4-B947-4446-AD42-C1B3A0C1F583}"/>
              </a:ext>
            </a:extLst>
          </p:cNvPr>
          <p:cNvSpPr>
            <a:spLocks noGrp="1"/>
          </p:cNvSpPr>
          <p:nvPr>
            <p:ph type="title"/>
          </p:nvPr>
        </p:nvSpPr>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Modello per l’</a:t>
            </a:r>
            <a:r>
              <a:rPr lang="it-IT" sz="3600" spc="-5" dirty="0" err="1">
                <a:solidFill>
                  <a:srgbClr val="16478A"/>
                </a:solidFill>
                <a:latin typeface="Calibri" panose="020F0502020204030204" pitchFamily="34" charset="0"/>
                <a:ea typeface="Calibri" panose="020F0502020204030204" pitchFamily="34" charset="0"/>
                <a:cs typeface="Calibri" panose="020F0502020204030204" pitchFamily="34" charset="0"/>
              </a:rPr>
              <a:t>assessment</a:t>
            </a:r>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 di maturità digitale</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Segnaposto testo 13">
            <a:extLst>
              <a:ext uri="{FF2B5EF4-FFF2-40B4-BE49-F238E27FC236}">
                <a16:creationId xmlns:a16="http://schemas.microsoft.com/office/drawing/2014/main" id="{D7F57BF9-5B99-4D8E-9855-18C6FD7BB0EE}"/>
              </a:ext>
            </a:extLst>
          </p:cNvPr>
          <p:cNvSpPr>
            <a:spLocks noGrp="1"/>
          </p:cNvSpPr>
          <p:nvPr>
            <p:ph type="body" sz="quarter" idx="1"/>
          </p:nvPr>
        </p:nvSpPr>
        <p:spPr>
          <a:xfrm>
            <a:off x="1115567" y="2085305"/>
            <a:ext cx="6074127" cy="823912"/>
          </a:xfrm>
        </p:spPr>
        <p:txBody>
          <a:bodyPr rtlCol="0">
            <a:normAutofit/>
          </a:bodyPr>
          <a:lstStyle/>
          <a:p>
            <a:pPr rtl="0"/>
            <a:r>
              <a:rPr lang="it-IT" dirty="0">
                <a:solidFill>
                  <a:srgbClr val="D1462F"/>
                </a:solidFill>
                <a:latin typeface="Calibri" panose="020F0502020204030204" pitchFamily="34" charset="0"/>
                <a:ea typeface="Calibri" panose="020F0502020204030204" pitchFamily="34" charset="0"/>
                <a:cs typeface="Calibri" panose="020F0502020204030204" pitchFamily="34" charset="0"/>
              </a:rPr>
              <a:t>Test Industria 4.0  - Come nasce - Cos’è</a:t>
            </a:r>
          </a:p>
        </p:txBody>
      </p:sp>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25" name="Segnaposto contenuto 2">
            <a:extLst>
              <a:ext uri="{FF2B5EF4-FFF2-40B4-BE49-F238E27FC236}">
                <a16:creationId xmlns:a16="http://schemas.microsoft.com/office/drawing/2014/main" id="{A4F77653-9632-FF17-701D-D1679E7F1401}"/>
              </a:ext>
            </a:extLst>
          </p:cNvPr>
          <p:cNvSpPr txBox="1">
            <a:spLocks/>
          </p:cNvSpPr>
          <p:nvPr/>
        </p:nvSpPr>
        <p:spPr>
          <a:xfrm>
            <a:off x="1115568" y="3114003"/>
            <a:ext cx="4860000" cy="3043054"/>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700">
              <a:lnSpc>
                <a:spcPts val="2160"/>
              </a:lnSpc>
              <a:spcBef>
                <a:spcPts val="100"/>
              </a:spcBef>
            </a:pP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Il test nasce dalla collaborazione tra Confindustria, Politecnico di Milano e </a:t>
            </a:r>
            <a:r>
              <a:rPr lang="it-IT" sz="1400" b="0" dirty="0" err="1">
                <a:solidFill>
                  <a:srgbClr val="16478A"/>
                </a:solidFill>
                <a:latin typeface="Calibri" panose="020F0502020204030204" pitchFamily="34" charset="0"/>
                <a:ea typeface="Calibri" panose="020F0502020204030204" pitchFamily="34" charset="0"/>
                <a:cs typeface="Calibri" panose="020F0502020204030204" pitchFamily="34" charset="0"/>
              </a:rPr>
              <a:t>Assoconsult</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per fornire un </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indice di maturità digitale (Digital </a:t>
            </a:r>
            <a:r>
              <a:rPr lang="it-IT" sz="1400" dirty="0" err="1">
                <a:solidFill>
                  <a:srgbClr val="16478A"/>
                </a:solidFill>
                <a:latin typeface="Calibri" panose="020F0502020204030204" pitchFamily="34" charset="0"/>
                <a:ea typeface="Calibri" panose="020F0502020204030204" pitchFamily="34" charset="0"/>
                <a:cs typeface="Calibri" panose="020F0502020204030204" pitchFamily="34" charset="0"/>
              </a:rPr>
              <a:t>Readness</a:t>
            </a:r>
            <a:r>
              <a:rPr lang="it-IT" sz="1400" dirty="0">
                <a:solidFill>
                  <a:srgbClr val="16478A"/>
                </a:solidFill>
                <a:latin typeface="Calibri" panose="020F0502020204030204" pitchFamily="34" charset="0"/>
                <a:ea typeface="Calibri" panose="020F0502020204030204" pitchFamily="34" charset="0"/>
                <a:cs typeface="Calibri" panose="020F0502020204030204" pitchFamily="34" charset="0"/>
              </a:rPr>
              <a:t>)</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a:t>
            </a:r>
          </a:p>
          <a:p>
            <a:pPr marL="12700">
              <a:lnSpc>
                <a:spcPts val="2160"/>
              </a:lnSpc>
              <a:spcBef>
                <a:spcPts val="100"/>
              </a:spcBef>
            </a:pPr>
            <a:endPar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endParaRPr>
          </a:p>
          <a:p>
            <a:pPr marL="12700">
              <a:lnSpc>
                <a:spcPts val="2160"/>
              </a:lnSpc>
              <a:spcBef>
                <a:spcPts val="100"/>
              </a:spcBef>
            </a:pPr>
            <a:endPar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endParaRPr>
          </a:p>
          <a:p>
            <a:pPr marL="12700" algn="ctr">
              <a:lnSpc>
                <a:spcPts val="2160"/>
              </a:lnSpc>
              <a:spcBef>
                <a:spcPts val="100"/>
              </a:spcBef>
            </a:pPr>
            <a:r>
              <a:rPr lang="it-IT" sz="1800" dirty="0">
                <a:solidFill>
                  <a:srgbClr val="D1462F"/>
                </a:solidFill>
                <a:latin typeface="Calibri" panose="020F0502020204030204" pitchFamily="34" charset="0"/>
                <a:ea typeface="Calibri" panose="020F0502020204030204" pitchFamily="34" charset="0"/>
                <a:cs typeface="Calibri" panose="020F0502020204030204" pitchFamily="34" charset="0"/>
              </a:rPr>
              <a:t>100 DOMANDE – 4 ORE</a:t>
            </a:r>
          </a:p>
        </p:txBody>
      </p:sp>
      <p:sp>
        <p:nvSpPr>
          <p:cNvPr id="6" name="Segnaposto contenuto 2">
            <a:extLst>
              <a:ext uri="{FF2B5EF4-FFF2-40B4-BE49-F238E27FC236}">
                <a16:creationId xmlns:a16="http://schemas.microsoft.com/office/drawing/2014/main" id="{0C30CECD-27FE-9A54-3C7D-585697E2D8B6}"/>
              </a:ext>
            </a:extLst>
          </p:cNvPr>
          <p:cNvSpPr txBox="1">
            <a:spLocks/>
          </p:cNvSpPr>
          <p:nvPr/>
        </p:nvSpPr>
        <p:spPr>
          <a:xfrm>
            <a:off x="6216434" y="3114002"/>
            <a:ext cx="4860000" cy="3043054"/>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700">
              <a:lnSpc>
                <a:spcPts val="2160"/>
              </a:lnSpc>
              <a:spcBef>
                <a:spcPts val="100"/>
              </a:spcBef>
            </a:pP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Il test, in base ad uno strumento sviluppato da POLITECNICO di MILANO:</a:t>
            </a:r>
          </a:p>
          <a:p>
            <a:pPr marL="12700">
              <a:lnSpc>
                <a:spcPts val="2160"/>
              </a:lnSpc>
              <a:spcBef>
                <a:spcPts val="100"/>
              </a:spcBef>
            </a:pPr>
            <a:endPar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endParaRPr>
          </a:p>
          <a:p>
            <a:pPr marL="12700">
              <a:lnSpc>
                <a:spcPts val="2160"/>
              </a:lnSpc>
              <a:spcBef>
                <a:spcPts val="100"/>
              </a:spcBef>
            </a:pPr>
            <a:r>
              <a:rPr lang="it-IT" sz="1400" dirty="0">
                <a:solidFill>
                  <a:srgbClr val="D1462F"/>
                </a:solidFill>
                <a:latin typeface="Calibri" panose="020F0502020204030204" pitchFamily="34" charset="0"/>
                <a:ea typeface="Calibri" panose="020F0502020204030204" pitchFamily="34" charset="0"/>
                <a:cs typeface="Calibri" panose="020F0502020204030204" pitchFamily="34" charset="0"/>
              </a:rPr>
              <a:t>AS IS</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fornisce all’azienda una metrica sul proprio stato dell’arte in materia di maturità digitale (FATTORI CHIAVE)</a:t>
            </a:r>
          </a:p>
          <a:p>
            <a:pPr marL="12700">
              <a:lnSpc>
                <a:spcPts val="2160"/>
              </a:lnSpc>
              <a:spcBef>
                <a:spcPts val="100"/>
              </a:spcBef>
            </a:pPr>
            <a:endPar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endParaRPr>
          </a:p>
          <a:p>
            <a:pPr marL="12700">
              <a:lnSpc>
                <a:spcPts val="2160"/>
              </a:lnSpc>
              <a:spcBef>
                <a:spcPts val="100"/>
              </a:spcBef>
            </a:pPr>
            <a:r>
              <a:rPr lang="it-IT" sz="1400" dirty="0">
                <a:solidFill>
                  <a:srgbClr val="D1462F"/>
                </a:solidFill>
                <a:latin typeface="Calibri" panose="020F0502020204030204" pitchFamily="34" charset="0"/>
                <a:ea typeface="Calibri" panose="020F0502020204030204" pitchFamily="34" charset="0"/>
                <a:cs typeface="Calibri" panose="020F0502020204030204" pitchFamily="34" charset="0"/>
              </a:rPr>
              <a:t>TO BE</a:t>
            </a:r>
            <a:r>
              <a:rPr lang="it-IT" sz="1400" b="0" dirty="0">
                <a:solidFill>
                  <a:srgbClr val="16478A"/>
                </a:solidFill>
                <a:latin typeface="Calibri" panose="020F0502020204030204" pitchFamily="34" charset="0"/>
                <a:ea typeface="Calibri" panose="020F0502020204030204" pitchFamily="34" charset="0"/>
                <a:cs typeface="Calibri" panose="020F0502020204030204" pitchFamily="34" charset="0"/>
              </a:rPr>
              <a:t> offre l’opportunità all’azienda di valutare come i processi aziendali possano evolvere per effetto di un approccio strutturato alla trasformazione digitale (PROPOSTE DI UPGRADE)</a:t>
            </a:r>
          </a:p>
        </p:txBody>
      </p:sp>
    </p:spTree>
    <p:extLst>
      <p:ext uri="{BB962C8B-B14F-4D97-AF65-F5344CB8AC3E}">
        <p14:creationId xmlns:p14="http://schemas.microsoft.com/office/powerpoint/2010/main" val="314974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209E4-B947-4446-AD42-C1B3A0C1F583}"/>
              </a:ext>
            </a:extLst>
          </p:cNvPr>
          <p:cNvSpPr>
            <a:spLocks noGrp="1"/>
          </p:cNvSpPr>
          <p:nvPr>
            <p:ph type="title"/>
          </p:nvPr>
        </p:nvSpPr>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Modello per l’</a:t>
            </a:r>
            <a:r>
              <a:rPr lang="it-IT" sz="3600" spc="-5" dirty="0" err="1">
                <a:solidFill>
                  <a:srgbClr val="16478A"/>
                </a:solidFill>
                <a:latin typeface="Calibri" panose="020F0502020204030204" pitchFamily="34" charset="0"/>
                <a:ea typeface="Calibri" panose="020F0502020204030204" pitchFamily="34" charset="0"/>
                <a:cs typeface="Calibri" panose="020F0502020204030204" pitchFamily="34" charset="0"/>
              </a:rPr>
              <a:t>assessment</a:t>
            </a:r>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 di maturità digitale</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Segnaposto testo 13">
            <a:extLst>
              <a:ext uri="{FF2B5EF4-FFF2-40B4-BE49-F238E27FC236}">
                <a16:creationId xmlns:a16="http://schemas.microsoft.com/office/drawing/2014/main" id="{D7F57BF9-5B99-4D8E-9855-18C6FD7BB0EE}"/>
              </a:ext>
            </a:extLst>
          </p:cNvPr>
          <p:cNvSpPr>
            <a:spLocks noGrp="1"/>
          </p:cNvSpPr>
          <p:nvPr>
            <p:ph type="body" sz="quarter" idx="1"/>
          </p:nvPr>
        </p:nvSpPr>
        <p:spPr>
          <a:xfrm>
            <a:off x="1115568" y="2085304"/>
            <a:ext cx="4014023" cy="1635087"/>
          </a:xfrm>
        </p:spPr>
        <p:txBody>
          <a:bodyPr rtlCol="0">
            <a:noAutofit/>
          </a:bodyPr>
          <a:lstStyle/>
          <a:p>
            <a:pPr rtl="0"/>
            <a:r>
              <a:rPr lang="it-IT" dirty="0">
                <a:solidFill>
                  <a:srgbClr val="D1462F"/>
                </a:solidFill>
                <a:latin typeface="Calibri" panose="020F0502020204030204" pitchFamily="34" charset="0"/>
                <a:ea typeface="Calibri" panose="020F0502020204030204" pitchFamily="34" charset="0"/>
                <a:cs typeface="Calibri" panose="020F0502020204030204" pitchFamily="34" charset="0"/>
              </a:rPr>
              <a:t>Test Industria 4.0: Dimensioni di Analisi e </a:t>
            </a:r>
            <a:r>
              <a:rPr lang="it-IT" dirty="0" err="1">
                <a:solidFill>
                  <a:srgbClr val="D1462F"/>
                </a:solidFill>
                <a:latin typeface="Calibri" panose="020F0502020204030204" pitchFamily="34" charset="0"/>
                <a:ea typeface="Calibri" panose="020F0502020204030204" pitchFamily="34" charset="0"/>
                <a:cs typeface="Calibri" panose="020F0502020204030204" pitchFamily="34" charset="0"/>
              </a:rPr>
              <a:t>Macroprocessi</a:t>
            </a:r>
            <a:endParaRPr lang="it-IT" dirty="0">
              <a:solidFill>
                <a:srgbClr val="D1462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4" name="Segnaposto contenuto 2">
            <a:extLst>
              <a:ext uri="{FF2B5EF4-FFF2-40B4-BE49-F238E27FC236}">
                <a16:creationId xmlns:a16="http://schemas.microsoft.com/office/drawing/2014/main" id="{1C53A2B4-C25D-6DF7-3B4E-26177F2E08BF}"/>
              </a:ext>
            </a:extLst>
          </p:cNvPr>
          <p:cNvSpPr txBox="1">
            <a:spLocks/>
          </p:cNvSpPr>
          <p:nvPr/>
        </p:nvSpPr>
        <p:spPr>
          <a:xfrm>
            <a:off x="1115568" y="4034347"/>
            <a:ext cx="4014023" cy="2122710"/>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700">
              <a:lnSpc>
                <a:spcPts val="2160"/>
              </a:lnSpc>
              <a:spcBef>
                <a:spcPts val="100"/>
              </a:spcBef>
            </a:pPr>
            <a:r>
              <a:rPr lang="it-IT" b="0" dirty="0">
                <a:solidFill>
                  <a:srgbClr val="16478A"/>
                </a:solidFill>
                <a:latin typeface="Calibri" panose="020F0502020204030204" pitchFamily="34" charset="0"/>
                <a:ea typeface="Calibri" panose="020F0502020204030204" pitchFamily="34" charset="0"/>
                <a:cs typeface="Calibri" panose="020F0502020204030204" pitchFamily="34" charset="0"/>
              </a:rPr>
              <a:t>Digital Readiness: </a:t>
            </a:r>
          </a:p>
          <a:p>
            <a:pPr marL="12700">
              <a:lnSpc>
                <a:spcPts val="2160"/>
              </a:lnSpc>
              <a:spcBef>
                <a:spcPts val="100"/>
              </a:spcBef>
            </a:pPr>
            <a:r>
              <a:rPr lang="it-IT" b="0" dirty="0">
                <a:solidFill>
                  <a:srgbClr val="16478A"/>
                </a:solidFill>
                <a:latin typeface="Calibri" panose="020F0502020204030204" pitchFamily="34" charset="0"/>
                <a:ea typeface="Calibri" panose="020F0502020204030204" pitchFamily="34" charset="0"/>
                <a:cs typeface="Calibri" panose="020F0502020204030204" pitchFamily="34" charset="0"/>
              </a:rPr>
              <a:t>elementi analizzati</a:t>
            </a:r>
          </a:p>
        </p:txBody>
      </p:sp>
      <p:pic>
        <p:nvPicPr>
          <p:cNvPr id="6" name="Immagine 5">
            <a:extLst>
              <a:ext uri="{FF2B5EF4-FFF2-40B4-BE49-F238E27FC236}">
                <a16:creationId xmlns:a16="http://schemas.microsoft.com/office/drawing/2014/main" id="{C14EB851-C51E-E2FA-56A0-32ADD16A1BDB}"/>
              </a:ext>
            </a:extLst>
          </p:cNvPr>
          <p:cNvPicPr>
            <a:picLocks noChangeAspect="1"/>
          </p:cNvPicPr>
          <p:nvPr/>
        </p:nvPicPr>
        <p:blipFill>
          <a:blip r:embed="rId3"/>
          <a:stretch>
            <a:fillRect/>
          </a:stretch>
        </p:blipFill>
        <p:spPr>
          <a:xfrm>
            <a:off x="5129591" y="2176517"/>
            <a:ext cx="3600000" cy="2278483"/>
          </a:xfrm>
          <a:prstGeom prst="rect">
            <a:avLst/>
          </a:prstGeom>
        </p:spPr>
      </p:pic>
      <p:pic>
        <p:nvPicPr>
          <p:cNvPr id="8" name="Immagine 7">
            <a:extLst>
              <a:ext uri="{FF2B5EF4-FFF2-40B4-BE49-F238E27FC236}">
                <a16:creationId xmlns:a16="http://schemas.microsoft.com/office/drawing/2014/main" id="{2CFB1C5C-500B-D9E4-9FCA-D610FDE50241}"/>
              </a:ext>
            </a:extLst>
          </p:cNvPr>
          <p:cNvPicPr>
            <a:picLocks noChangeAspect="1"/>
          </p:cNvPicPr>
          <p:nvPr/>
        </p:nvPicPr>
        <p:blipFill>
          <a:blip r:embed="rId4"/>
          <a:stretch>
            <a:fillRect/>
          </a:stretch>
        </p:blipFill>
        <p:spPr>
          <a:xfrm>
            <a:off x="5129591" y="4407125"/>
            <a:ext cx="3600000" cy="1782180"/>
          </a:xfrm>
          <a:prstGeom prst="rect">
            <a:avLst/>
          </a:prstGeom>
        </p:spPr>
      </p:pic>
      <p:sp>
        <p:nvSpPr>
          <p:cNvPr id="15" name="Segnaposto contenuto 2">
            <a:extLst>
              <a:ext uri="{FF2B5EF4-FFF2-40B4-BE49-F238E27FC236}">
                <a16:creationId xmlns:a16="http://schemas.microsoft.com/office/drawing/2014/main" id="{C203DF14-7A8A-83A6-EA4C-B4C2D0B1667F}"/>
              </a:ext>
            </a:extLst>
          </p:cNvPr>
          <p:cNvSpPr txBox="1">
            <a:spLocks/>
          </p:cNvSpPr>
          <p:nvPr/>
        </p:nvSpPr>
        <p:spPr>
          <a:xfrm>
            <a:off x="8729590" y="2176517"/>
            <a:ext cx="2346841" cy="2278483"/>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700">
              <a:lnSpc>
                <a:spcPts val="2160"/>
              </a:lnSpc>
              <a:spcBef>
                <a:spcPts val="100"/>
              </a:spcBef>
            </a:pPr>
            <a:r>
              <a:rPr lang="it-IT" sz="1800" b="0" dirty="0">
                <a:solidFill>
                  <a:srgbClr val="16478A"/>
                </a:solidFill>
                <a:latin typeface="Calibri" panose="020F0502020204030204" pitchFamily="34" charset="0"/>
                <a:ea typeface="Calibri" panose="020F0502020204030204" pitchFamily="34" charset="0"/>
                <a:cs typeface="Calibri" panose="020F0502020204030204" pitchFamily="34" charset="0"/>
              </a:rPr>
              <a:t>4 dimensioni operative</a:t>
            </a:r>
          </a:p>
        </p:txBody>
      </p:sp>
      <p:sp>
        <p:nvSpPr>
          <p:cNvPr id="16" name="Segnaposto contenuto 2">
            <a:extLst>
              <a:ext uri="{FF2B5EF4-FFF2-40B4-BE49-F238E27FC236}">
                <a16:creationId xmlns:a16="http://schemas.microsoft.com/office/drawing/2014/main" id="{54D5717E-93D4-4A3D-2694-ABC0FC533078}"/>
              </a:ext>
            </a:extLst>
          </p:cNvPr>
          <p:cNvSpPr txBox="1">
            <a:spLocks/>
          </p:cNvSpPr>
          <p:nvPr/>
        </p:nvSpPr>
        <p:spPr>
          <a:xfrm>
            <a:off x="8729590" y="4407125"/>
            <a:ext cx="2346842" cy="1782180"/>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700">
              <a:lnSpc>
                <a:spcPts val="2160"/>
              </a:lnSpc>
              <a:spcBef>
                <a:spcPts val="100"/>
              </a:spcBef>
            </a:pPr>
            <a:r>
              <a:rPr lang="it-IT" sz="1800" b="0" dirty="0">
                <a:solidFill>
                  <a:srgbClr val="16478A"/>
                </a:solidFill>
                <a:latin typeface="Calibri" panose="020F0502020204030204" pitchFamily="34" charset="0"/>
                <a:ea typeface="Calibri" panose="020F0502020204030204" pitchFamily="34" charset="0"/>
                <a:cs typeface="Calibri" panose="020F0502020204030204" pitchFamily="34" charset="0"/>
              </a:rPr>
              <a:t>8 aree di processo </a:t>
            </a:r>
          </a:p>
          <a:p>
            <a:pPr marL="12700">
              <a:lnSpc>
                <a:spcPts val="2160"/>
              </a:lnSpc>
              <a:spcBef>
                <a:spcPts val="100"/>
              </a:spcBef>
            </a:pPr>
            <a:r>
              <a:rPr lang="it-IT" sz="1800" b="0" dirty="0">
                <a:solidFill>
                  <a:srgbClr val="16478A"/>
                </a:solidFill>
                <a:latin typeface="Calibri" panose="020F0502020204030204" pitchFamily="34" charset="0"/>
                <a:ea typeface="Calibri" panose="020F0502020204030204" pitchFamily="34" charset="0"/>
                <a:cs typeface="Calibri" panose="020F0502020204030204" pitchFamily="34" charset="0"/>
              </a:rPr>
              <a:t>+ intensità digitale del prodotto</a:t>
            </a:r>
          </a:p>
        </p:txBody>
      </p:sp>
      <p:sp>
        <p:nvSpPr>
          <p:cNvPr id="17" name="Segnaposto contenuto 2">
            <a:extLst>
              <a:ext uri="{FF2B5EF4-FFF2-40B4-BE49-F238E27FC236}">
                <a16:creationId xmlns:a16="http://schemas.microsoft.com/office/drawing/2014/main" id="{D44F2223-F021-8A71-3234-1E2D0CF47F61}"/>
              </a:ext>
            </a:extLst>
          </p:cNvPr>
          <p:cNvSpPr txBox="1">
            <a:spLocks/>
          </p:cNvSpPr>
          <p:nvPr/>
        </p:nvSpPr>
        <p:spPr>
          <a:xfrm>
            <a:off x="1115568" y="3270323"/>
            <a:ext cx="4015203" cy="2918982"/>
          </a:xfrm>
          <a:prstGeom prst="rect">
            <a:avLst/>
          </a:prstGeom>
        </p:spPr>
        <p:txBody>
          <a:bodyPr vert="horz" lIns="91440" tIns="45720" rIns="91440" bIns="45720" rtlCol="0" anchor="b">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nSpc>
                <a:spcPct val="100000"/>
              </a:lnSpc>
              <a:spcBef>
                <a:spcPts val="715"/>
              </a:spcBef>
            </a:pPr>
            <a:r>
              <a:rPr lang="it-IT" sz="1400" b="0" i="1" spc="-5" dirty="0">
                <a:solidFill>
                  <a:srgbClr val="16478A"/>
                </a:solidFill>
                <a:latin typeface="Calibri" panose="020F0502020204030204" pitchFamily="34" charset="0"/>
                <a:ea typeface="Calibri" panose="020F0502020204030204" pitchFamily="34" charset="0"/>
                <a:cs typeface="Calibri" panose="020F0502020204030204" pitchFamily="34" charset="0"/>
              </a:rPr>
              <a:t>Fonte: Politecnico di Milano</a:t>
            </a:r>
            <a:endParaRPr lang="it-IT" sz="1400" b="0" i="1"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806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209E4-B947-4446-AD42-C1B3A0C1F583}"/>
              </a:ext>
            </a:extLst>
          </p:cNvPr>
          <p:cNvSpPr>
            <a:spLocks noGrp="1"/>
          </p:cNvSpPr>
          <p:nvPr>
            <p:ph type="title"/>
          </p:nvPr>
        </p:nvSpPr>
        <p:spPr/>
        <p:txBody>
          <a:bodyPr rtlCol="0">
            <a:normAutofit/>
          </a:bodyPr>
          <a:lstStyle/>
          <a:p>
            <a:pPr rtl="0"/>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Modello per l’</a:t>
            </a:r>
            <a:r>
              <a:rPr lang="it-IT" sz="3600" spc="-5" dirty="0" err="1">
                <a:solidFill>
                  <a:srgbClr val="16478A"/>
                </a:solidFill>
                <a:latin typeface="Calibri" panose="020F0502020204030204" pitchFamily="34" charset="0"/>
                <a:ea typeface="Calibri" panose="020F0502020204030204" pitchFamily="34" charset="0"/>
                <a:cs typeface="Calibri" panose="020F0502020204030204" pitchFamily="34" charset="0"/>
              </a:rPr>
              <a:t>assessment</a:t>
            </a:r>
            <a:r>
              <a:rPr lang="it-IT" sz="3600" spc="-5" dirty="0">
                <a:solidFill>
                  <a:srgbClr val="16478A"/>
                </a:solidFill>
                <a:latin typeface="Calibri" panose="020F0502020204030204" pitchFamily="34" charset="0"/>
                <a:ea typeface="Calibri" panose="020F0502020204030204" pitchFamily="34" charset="0"/>
                <a:cs typeface="Calibri" panose="020F0502020204030204" pitchFamily="34" charset="0"/>
              </a:rPr>
              <a:t> di maturità digitale</a:t>
            </a:r>
            <a:endParaRPr lang="it-IT" sz="360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Segnaposto testo 13">
            <a:extLst>
              <a:ext uri="{FF2B5EF4-FFF2-40B4-BE49-F238E27FC236}">
                <a16:creationId xmlns:a16="http://schemas.microsoft.com/office/drawing/2014/main" id="{D7F57BF9-5B99-4D8E-9855-18C6FD7BB0EE}"/>
              </a:ext>
            </a:extLst>
          </p:cNvPr>
          <p:cNvSpPr>
            <a:spLocks noGrp="1"/>
          </p:cNvSpPr>
          <p:nvPr>
            <p:ph type="body" sz="quarter" idx="1"/>
          </p:nvPr>
        </p:nvSpPr>
        <p:spPr>
          <a:xfrm>
            <a:off x="1115568" y="2085304"/>
            <a:ext cx="4016383" cy="1226943"/>
          </a:xfrm>
        </p:spPr>
        <p:txBody>
          <a:bodyPr rtlCol="0">
            <a:noAutofit/>
          </a:bodyPr>
          <a:lstStyle/>
          <a:p>
            <a:pPr rtl="0"/>
            <a:r>
              <a:rPr lang="it-IT" dirty="0">
                <a:solidFill>
                  <a:srgbClr val="D1462F"/>
                </a:solidFill>
                <a:latin typeface="Calibri" panose="020F0502020204030204" pitchFamily="34" charset="0"/>
                <a:ea typeface="Calibri" panose="020F0502020204030204" pitchFamily="34" charset="0"/>
                <a:cs typeface="Calibri" panose="020F0502020204030204" pitchFamily="34" charset="0"/>
              </a:rPr>
              <a:t>Test Industria 4.0: livelli di maturità digitale</a:t>
            </a:r>
          </a:p>
        </p:txBody>
      </p:sp>
      <p:sp>
        <p:nvSpPr>
          <p:cNvPr id="9" name="Segnaposto piè di pagina 4">
            <a:extLst>
              <a:ext uri="{FF2B5EF4-FFF2-40B4-BE49-F238E27FC236}">
                <a16:creationId xmlns:a16="http://schemas.microsoft.com/office/drawing/2014/main" id="{F41F9091-352A-B94B-6F06-76B68697F8A1}"/>
              </a:ext>
            </a:extLst>
          </p:cNvPr>
          <p:cNvSpPr>
            <a:spLocks noGrp="1"/>
          </p:cNvSpPr>
          <p:nvPr>
            <p:ph type="ftr" sz="quarter" idx="11"/>
          </p:nvPr>
        </p:nvSpPr>
        <p:spPr>
          <a:xfrm>
            <a:off x="4038600" y="6356349"/>
            <a:ext cx="4114800" cy="365125"/>
          </a:xfrm>
        </p:spPr>
        <p:txBody>
          <a:bodyPr rtlCol="0"/>
          <a:lstStyle/>
          <a:p>
            <a:pPr rtl="0"/>
            <a:r>
              <a:rPr lang="it-IT" dirty="0" err="1">
                <a:latin typeface="Calibri" panose="020F0502020204030204" pitchFamily="34" charset="0"/>
                <a:ea typeface="Calibri" panose="020F0502020204030204" pitchFamily="34" charset="0"/>
                <a:cs typeface="Calibri" panose="020F0502020204030204" pitchFamily="34" charset="0"/>
              </a:rPr>
              <a:t>Strictly</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Confidential</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4" name="Segnaposto contenuto 2">
            <a:extLst>
              <a:ext uri="{FF2B5EF4-FFF2-40B4-BE49-F238E27FC236}">
                <a16:creationId xmlns:a16="http://schemas.microsoft.com/office/drawing/2014/main" id="{1C53A2B4-C25D-6DF7-3B4E-26177F2E08BF}"/>
              </a:ext>
            </a:extLst>
          </p:cNvPr>
          <p:cNvSpPr txBox="1">
            <a:spLocks/>
          </p:cNvSpPr>
          <p:nvPr/>
        </p:nvSpPr>
        <p:spPr>
          <a:xfrm>
            <a:off x="1115568" y="3669335"/>
            <a:ext cx="4016383" cy="2487722"/>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700">
              <a:lnSpc>
                <a:spcPts val="2160"/>
              </a:lnSpc>
              <a:spcBef>
                <a:spcPts val="100"/>
              </a:spcBef>
            </a:pPr>
            <a:r>
              <a:rPr lang="it-IT" b="0" dirty="0">
                <a:solidFill>
                  <a:srgbClr val="16478A"/>
                </a:solidFill>
                <a:latin typeface="Calibri" panose="020F0502020204030204" pitchFamily="34" charset="0"/>
                <a:ea typeface="Calibri" panose="020F0502020204030204" pitchFamily="34" charset="0"/>
                <a:cs typeface="Calibri" panose="020F0502020204030204" pitchFamily="34" charset="0"/>
              </a:rPr>
              <a:t>Digital Readiness: </a:t>
            </a:r>
          </a:p>
          <a:p>
            <a:pPr marL="12700">
              <a:lnSpc>
                <a:spcPts val="2160"/>
              </a:lnSpc>
              <a:spcBef>
                <a:spcPts val="100"/>
              </a:spcBef>
            </a:pPr>
            <a:r>
              <a:rPr lang="it-IT" b="0" dirty="0">
                <a:solidFill>
                  <a:srgbClr val="16478A"/>
                </a:solidFill>
                <a:latin typeface="Calibri" panose="020F0502020204030204" pitchFamily="34" charset="0"/>
                <a:ea typeface="Calibri" panose="020F0502020204030204" pitchFamily="34" charset="0"/>
                <a:cs typeface="Calibri" panose="020F0502020204030204" pitchFamily="34" charset="0"/>
              </a:rPr>
              <a:t>scala di classificazione</a:t>
            </a:r>
          </a:p>
        </p:txBody>
      </p:sp>
      <p:pic>
        <p:nvPicPr>
          <p:cNvPr id="10" name="Immagine 9">
            <a:extLst>
              <a:ext uri="{FF2B5EF4-FFF2-40B4-BE49-F238E27FC236}">
                <a16:creationId xmlns:a16="http://schemas.microsoft.com/office/drawing/2014/main" id="{D9800355-5684-8986-08A6-9A346006D240}"/>
              </a:ext>
            </a:extLst>
          </p:cNvPr>
          <p:cNvPicPr>
            <a:picLocks noChangeAspect="1"/>
          </p:cNvPicPr>
          <p:nvPr/>
        </p:nvPicPr>
        <p:blipFill>
          <a:blip r:embed="rId3"/>
          <a:stretch>
            <a:fillRect/>
          </a:stretch>
        </p:blipFill>
        <p:spPr>
          <a:xfrm>
            <a:off x="4765035" y="2812236"/>
            <a:ext cx="7200000" cy="3377069"/>
          </a:xfrm>
          <a:prstGeom prst="rect">
            <a:avLst/>
          </a:prstGeom>
        </p:spPr>
      </p:pic>
      <p:sp>
        <p:nvSpPr>
          <p:cNvPr id="21" name="Segnaposto contenuto 2">
            <a:extLst>
              <a:ext uri="{FF2B5EF4-FFF2-40B4-BE49-F238E27FC236}">
                <a16:creationId xmlns:a16="http://schemas.microsoft.com/office/drawing/2014/main" id="{05D1BDBF-E9EF-CB68-77A9-E3FA937506B1}"/>
              </a:ext>
            </a:extLst>
          </p:cNvPr>
          <p:cNvSpPr txBox="1">
            <a:spLocks/>
          </p:cNvSpPr>
          <p:nvPr/>
        </p:nvSpPr>
        <p:spPr>
          <a:xfrm>
            <a:off x="1115568" y="3270323"/>
            <a:ext cx="4015203" cy="2918982"/>
          </a:xfrm>
          <a:prstGeom prst="rect">
            <a:avLst/>
          </a:prstGeom>
        </p:spPr>
        <p:txBody>
          <a:bodyPr vert="horz" lIns="91440" tIns="45720" rIns="91440" bIns="45720" rtlCol="0" anchor="b">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cap="none" baseline="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6515">
              <a:lnSpc>
                <a:spcPct val="100000"/>
              </a:lnSpc>
              <a:spcBef>
                <a:spcPts val="715"/>
              </a:spcBef>
            </a:pPr>
            <a:r>
              <a:rPr lang="it-IT" sz="1400" b="0" i="1" spc="-5" dirty="0">
                <a:solidFill>
                  <a:srgbClr val="16478A"/>
                </a:solidFill>
                <a:latin typeface="Calibri" panose="020F0502020204030204" pitchFamily="34" charset="0"/>
                <a:ea typeface="Calibri" panose="020F0502020204030204" pitchFamily="34" charset="0"/>
                <a:cs typeface="Calibri" panose="020F0502020204030204" pitchFamily="34" charset="0"/>
              </a:rPr>
              <a:t>Fonte: Politecnico di Milano</a:t>
            </a:r>
            <a:endParaRPr lang="it-IT" sz="1400" b="0" i="1" spc="-10" dirty="0">
              <a:solidFill>
                <a:srgbClr val="16478A"/>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7310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6D3A99-BC9D-4DC2-BE1B-9E2C93EDD294}"/>
              </a:ext>
            </a:extLst>
          </p:cNvPr>
          <p:cNvSpPr>
            <a:spLocks noGrp="1"/>
          </p:cNvSpPr>
          <p:nvPr>
            <p:ph type="title"/>
          </p:nvPr>
        </p:nvSpPr>
        <p:spPr/>
        <p:txBody>
          <a:bodyPr rtlCol="0">
            <a:normAutofit/>
          </a:bodyPr>
          <a:lstStyle/>
          <a:p>
            <a:pPr marL="56515">
              <a:lnSpc>
                <a:spcPct val="100000"/>
              </a:lnSpc>
              <a:spcBef>
                <a:spcPts val="715"/>
              </a:spcBef>
            </a:pPr>
            <a:r>
              <a:rPr lang="it-IT" sz="4800" spc="-5" dirty="0">
                <a:solidFill>
                  <a:srgbClr val="16478A"/>
                </a:solidFill>
                <a:latin typeface="Calibri" panose="020F0502020204030204" pitchFamily="34" charset="0"/>
                <a:ea typeface="Calibri" panose="020F0502020204030204" pitchFamily="34" charset="0"/>
                <a:cs typeface="Calibri" panose="020F0502020204030204" pitchFamily="34" charset="0"/>
              </a:rPr>
              <a:t>Descrizione della piattaforma «test 4.0» e relative fasi operative</a:t>
            </a:r>
          </a:p>
        </p:txBody>
      </p:sp>
      <p:pic>
        <p:nvPicPr>
          <p:cNvPr id="6" name="Immagine 5">
            <a:extLst>
              <a:ext uri="{FF2B5EF4-FFF2-40B4-BE49-F238E27FC236}">
                <a16:creationId xmlns:a16="http://schemas.microsoft.com/office/drawing/2014/main" id="{5EE03F2F-4A8A-DDAF-15DC-E3E897AA16AC}"/>
              </a:ext>
            </a:extLst>
          </p:cNvPr>
          <p:cNvPicPr>
            <a:picLocks noChangeAspect="1"/>
          </p:cNvPicPr>
          <p:nvPr/>
        </p:nvPicPr>
        <p:blipFill>
          <a:blip r:embed="rId3"/>
          <a:stretch>
            <a:fillRect/>
          </a:stretch>
        </p:blipFill>
        <p:spPr>
          <a:xfrm>
            <a:off x="8964222" y="3069000"/>
            <a:ext cx="2148786" cy="720000"/>
          </a:xfrm>
          <a:prstGeom prst="rect">
            <a:avLst/>
          </a:prstGeom>
        </p:spPr>
      </p:pic>
    </p:spTree>
    <p:extLst>
      <p:ext uri="{BB962C8B-B14F-4D97-AF65-F5344CB8AC3E}">
        <p14:creationId xmlns:p14="http://schemas.microsoft.com/office/powerpoint/2010/main" val="1178639495"/>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399952_TF89213316_Win32" id="{36994DB1-D70F-44D4-A534-070E8C3ED937}" vid="{1C9EE575-E4A2-44FB-AD47-035474CB3AF7}"/>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0D7697-8E53-4EA8-8CBB-9C19575257BF}">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B927DC71-2909-427C-BDB0-3E47E2101517}">
  <ds:schemaRefs>
    <ds:schemaRef ds:uri="http://schemas.microsoft.com/sharepoint/v3/contenttype/forms"/>
  </ds:schemaRefs>
</ds:datastoreItem>
</file>

<file path=customXml/itemProps3.xml><?xml version="1.0" encoding="utf-8"?>
<ds:datastoreItem xmlns:ds="http://schemas.openxmlformats.org/officeDocument/2006/customXml" ds:itemID="{1DF0A252-5923-47A2-A53A-F9BF729089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AccentBox</Template>
  <TotalTime>0</TotalTime>
  <Words>1624</Words>
  <Application>Microsoft Office PowerPoint</Application>
  <PresentationFormat>Widescreen</PresentationFormat>
  <Paragraphs>205</Paragraphs>
  <Slides>28</Slides>
  <Notes>28</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28</vt:i4>
      </vt:variant>
    </vt:vector>
  </HeadingPairs>
  <TitlesOfParts>
    <vt:vector size="34" baseType="lpstr">
      <vt:lpstr>Arial</vt:lpstr>
      <vt:lpstr>Avenir Next LT Pro</vt:lpstr>
      <vt:lpstr>Calibri</vt:lpstr>
      <vt:lpstr>Segoe UI</vt:lpstr>
      <vt:lpstr>Wingdings</vt:lpstr>
      <vt:lpstr>AccentBoxVTI</vt:lpstr>
      <vt:lpstr>Confindustria Veneto SIAV  alle Imprese</vt:lpstr>
      <vt:lpstr>Assessment di  Maturità Digitale</vt:lpstr>
      <vt:lpstr>Introduzione:  la rivoluzione industriale  di Industria 4.0</vt:lpstr>
      <vt:lpstr>Introduzione: la rivoluzione industriale  di Industria 4.0</vt:lpstr>
      <vt:lpstr>Modello per l’assessment di maturità digitale</vt:lpstr>
      <vt:lpstr>Modello per l’assessment di maturità digitale</vt:lpstr>
      <vt:lpstr>Modello per l’assessment di maturità digitale</vt:lpstr>
      <vt:lpstr>Modello per l’assessment di maturità digitale</vt:lpstr>
      <vt:lpstr>Descrizione della piattaforma «test 4.0» e relative fasi operative</vt:lpstr>
      <vt:lpstr>Descrizione della piattaforma «test 4.0»  e relative fasi operative</vt:lpstr>
      <vt:lpstr>Descrizione della piattaforma «test 4.0»  e relative fasi operative</vt:lpstr>
      <vt:lpstr>Descrizione della piattaforma «test 4.0»  e relative fasi operative</vt:lpstr>
      <vt:lpstr>Descrizione della piattaforma «test 4.0»  e relative fasi operative</vt:lpstr>
      <vt:lpstr>Descrizione della piattaforma «test 4.0»  e relative fasi operative</vt:lpstr>
      <vt:lpstr>Descrizione della piattaforma «test 4.0»  e relative fasi operative</vt:lpstr>
      <vt:lpstr>Descrizione della piattaforma «test 4.0»  e relative fasi operative</vt:lpstr>
      <vt:lpstr>Il report di restituzione</vt:lpstr>
      <vt:lpstr>Il report di restituzione</vt:lpstr>
      <vt:lpstr>Il report di restituzione</vt:lpstr>
      <vt:lpstr>Il report di restituzione</vt:lpstr>
      <vt:lpstr>Sintesi sulla strategia Industry 4.0 dell’Impresa</vt:lpstr>
      <vt:lpstr>Assesment «Industria 4.0»</vt:lpstr>
      <vt:lpstr>TO BE: proposte di upgrade e miglioramento</vt:lpstr>
      <vt:lpstr>Il report di restituzione</vt:lpstr>
      <vt:lpstr>Il report di restituzione</vt:lpstr>
      <vt:lpstr>CONCLUSIONI</vt:lpstr>
      <vt:lpstr>Assesment «Industria 4.0»</vt:lpstr>
      <vt:lpstr>Contatti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Confindustria Veneto SIAV</dc:title>
  <dc:creator>Sara Vanacore</dc:creator>
  <cp:lastModifiedBy>Tomaso Santi</cp:lastModifiedBy>
  <cp:revision>187</cp:revision>
  <dcterms:created xsi:type="dcterms:W3CDTF">2021-02-11T15:37:02Z</dcterms:created>
  <dcterms:modified xsi:type="dcterms:W3CDTF">2025-11-13T08:53:51Z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